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58" r:id="rId4"/>
  </p:sldMasterIdLst>
  <p:notesMasterIdLst>
    <p:notesMasterId r:id="rId34"/>
  </p:notesMasterIdLst>
  <p:handoutMasterIdLst>
    <p:handoutMasterId r:id="rId35"/>
  </p:handoutMasterIdLst>
  <p:sldIdLst>
    <p:sldId id="256" r:id="rId5"/>
    <p:sldId id="269" r:id="rId6"/>
    <p:sldId id="297" r:id="rId7"/>
    <p:sldId id="270" r:id="rId8"/>
    <p:sldId id="299" r:id="rId9"/>
    <p:sldId id="320" r:id="rId10"/>
    <p:sldId id="321" r:id="rId11"/>
    <p:sldId id="322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267" r:id="rId33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897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88613" autoAdjust="0"/>
  </p:normalViewPr>
  <p:slideViewPr>
    <p:cSldViewPr showGuides="1">
      <p:cViewPr varScale="1">
        <p:scale>
          <a:sx n="98" d="100"/>
          <a:sy n="98" d="100"/>
        </p:scale>
        <p:origin x="924" y="9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E5E4B-F375-4CE1-AF3D-2EA0FE1F4939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C5336-1092-420E-B5E9-B041A256F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94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84CAC-8EDE-4B09-8D34-05DB4E0A81CB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A163E-8C54-4069-9D36-CCB074D08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54119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163E-8C54-4069-9D36-CCB074D08E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816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751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27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145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394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578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500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838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151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523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632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163E-8C54-4069-9D36-CCB074D08E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544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190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540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628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010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827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1926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2271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4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9692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163E-8C54-4069-9D36-CCB074D08E6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43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163E-8C54-4069-9D36-CCB074D08E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124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163E-8C54-4069-9D36-CCB074D08E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40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163E-8C54-4069-9D36-CCB074D08E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74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681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256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393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34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g.gov.ge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g.gov.ge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g.gov.ge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g.gov.ge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g.gov.g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g.gov.g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g.gov.ge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1238"/>
          <a:stretch/>
        </p:blipFill>
        <p:spPr>
          <a:xfrm>
            <a:off x="0" y="74978"/>
            <a:ext cx="3846859" cy="559692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 rot="5400000">
            <a:off x="-320178" y="1888693"/>
            <a:ext cx="3832250" cy="54864"/>
          </a:xfrm>
          <a:prstGeom prst="rect">
            <a:avLst/>
          </a:prstGeom>
          <a:solidFill>
            <a:srgbClr val="609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644610" y="0"/>
            <a:ext cx="180352" cy="3709944"/>
            <a:chOff x="2286038" y="-52351"/>
            <a:chExt cx="180352" cy="3709944"/>
          </a:xfrm>
        </p:grpSpPr>
        <p:sp>
          <p:nvSpPr>
            <p:cNvPr id="15" name="Rectangle 14"/>
            <p:cNvSpPr/>
            <p:nvPr/>
          </p:nvSpPr>
          <p:spPr>
            <a:xfrm>
              <a:off x="2286038" y="-52351"/>
              <a:ext cx="180000" cy="3464521"/>
            </a:xfrm>
            <a:prstGeom prst="rect">
              <a:avLst/>
            </a:prstGeom>
            <a:solidFill>
              <a:srgbClr val="4F4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 rot="5400000">
              <a:off x="2250390" y="3441593"/>
              <a:ext cx="252000" cy="180000"/>
            </a:xfrm>
            <a:prstGeom prst="triangle">
              <a:avLst>
                <a:gd name="adj" fmla="val 0"/>
              </a:avLst>
            </a:prstGeom>
            <a:solidFill>
              <a:srgbClr val="4F4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77720" y="323661"/>
            <a:ext cx="2717287" cy="598562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5008373" y="4257427"/>
            <a:ext cx="7174992" cy="0"/>
          </a:xfrm>
          <a:prstGeom prst="line">
            <a:avLst/>
          </a:prstGeom>
          <a:ln w="19050">
            <a:solidFill>
              <a:srgbClr val="609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0" y="6464808"/>
            <a:ext cx="12192000" cy="210312"/>
          </a:xfrm>
          <a:prstGeom prst="rect">
            <a:avLst/>
          </a:prstGeom>
          <a:solidFill>
            <a:srgbClr val="4F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29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4A85-3B4F-4F64-9DAC-D1EB94375665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AA01-E7D9-46E2-AF0C-2A2C43C15D79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25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9A06-E16D-4243-AA44-3E6050657A7B}" type="datetime1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3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57E-D954-46D9-8C4F-E1973B7831B2}" type="datetime1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98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8076-919B-490A-8F5B-093A8458DC5B}" type="datetime1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24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E046-423F-4F10-A684-6B5FFA8F9D9C}" type="datetime1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43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DF79-B947-4B00-91B2-1349C15B51AE}" type="datetime1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51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D1C4-FE70-40CE-8736-02515174B723}" type="datetime1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80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1B82-2320-4503-8E28-3B28A684FFC3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45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C343-3377-4899-9EFF-B9DD1CB30A76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3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lang="en-GB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j-cs"/>
              </a:defRPr>
            </a:lvl1pPr>
          </a:lstStyle>
          <a:p>
            <a:r>
              <a:rPr lang="ka-GE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სათაური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lang="en-US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  <a:lvl2pPr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2pPr>
            <a:lvl3pPr>
              <a:defRPr sz="1600"/>
            </a:lvl3pPr>
          </a:lstStyle>
          <a:p>
            <a:pPr lvl="0"/>
            <a:r>
              <a:rPr lang="ka-G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მთავარი ტექსტი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94695" y="6453336"/>
            <a:ext cx="373119" cy="292484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GB" sz="1200" b="1" kern="1200" baseline="0" smtClean="0">
                <a:solidFill>
                  <a:srgbClr val="609897"/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</a:lstStyle>
          <a:p>
            <a:fld id="{AEC52C92-5920-4AFF-9F77-1CFBBD36BE4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34566" y="643359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www.nbg.gov.ge</a:t>
            </a:r>
            <a:endParaRPr lang="en-GB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428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94695" y="6453336"/>
            <a:ext cx="373119" cy="292484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GB" sz="1200" b="1" kern="1200" baseline="0" smtClean="0">
                <a:solidFill>
                  <a:srgbClr val="609897"/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</a:lstStyle>
          <a:p>
            <a:fld id="{AEC52C92-5920-4AFF-9F77-1CFBBD36BE4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909199"/>
            <a:ext cx="7341046" cy="591809"/>
          </a:xfrm>
        </p:spPr>
        <p:txBody>
          <a:bodyPr>
            <a:noAutofit/>
          </a:bodyPr>
          <a:lstStyle>
            <a:lvl1pPr>
              <a:defRPr lang="en-GB" sz="4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j-cs"/>
              </a:defRPr>
            </a:lvl1pPr>
          </a:lstStyle>
          <a:p>
            <a:r>
              <a:rPr lang="ka-GE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ქვეთავი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34566" y="643359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www.nbg.gov.ge</a:t>
            </a:r>
            <a:endParaRPr lang="en-GB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97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78000"/>
            <a:ext cx="7341046" cy="591809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j-cs"/>
              </a:defRPr>
            </a:lvl1pPr>
          </a:lstStyle>
          <a:p>
            <a:r>
              <a:rPr lang="ka-GE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სათაური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12695" y="1600201"/>
            <a:ext cx="4850463" cy="4525963"/>
          </a:xfrm>
        </p:spPr>
        <p:txBody>
          <a:bodyPr/>
          <a:lstStyle>
            <a:lvl1pPr>
              <a:defRPr lang="en-US" sz="24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ka-G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მთავარი ტექსტი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23199" y="1600201"/>
            <a:ext cx="5616623" cy="4525963"/>
          </a:xfrm>
        </p:spPr>
        <p:txBody>
          <a:bodyPr/>
          <a:lstStyle>
            <a:lvl1pPr>
              <a:defRPr lang="en-US" sz="24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ka-G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მთავარი ტექსტი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94695" y="6453336"/>
            <a:ext cx="373119" cy="292484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GB" sz="1200" b="1" kern="1200" baseline="0" smtClean="0">
                <a:solidFill>
                  <a:srgbClr val="609897"/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</a:lstStyle>
          <a:p>
            <a:fld id="{AEC52C92-5920-4AFF-9F77-1CFBBD36BE4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34566" y="643359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www.nbg.gov.ge</a:t>
            </a:r>
            <a:endParaRPr lang="en-GB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9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78000"/>
            <a:ext cx="7341046" cy="591809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j-cs"/>
              </a:defRPr>
            </a:lvl1pPr>
          </a:lstStyle>
          <a:p>
            <a:r>
              <a:rPr lang="ka-GE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სათაური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94695" y="6453336"/>
            <a:ext cx="373119" cy="292484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GB" sz="1200" b="1" kern="1200" baseline="0" smtClean="0">
                <a:solidFill>
                  <a:srgbClr val="609897"/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</a:lstStyle>
          <a:p>
            <a:fld id="{AEC52C92-5920-4AFF-9F77-1CFBBD36BE4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4606" y="1412651"/>
            <a:ext cx="8783638" cy="4392613"/>
          </a:xfrm>
        </p:spPr>
        <p:txBody>
          <a:bodyPr/>
          <a:lstStyle>
            <a:lvl1pPr marL="285750" indent="-285750">
              <a:lnSpc>
                <a:spcPts val="2200"/>
              </a:lnSpc>
              <a:buClr>
                <a:schemeClr val="accent2"/>
              </a:buClr>
              <a:buFont typeface="Wingdings" panose="05000000000000000000" pitchFamily="2" charset="2"/>
              <a:buChar char="q"/>
              <a:defRPr lang="en-US" sz="18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285750" indent="-285750">
              <a:defRPr/>
            </a:lvl2pPr>
          </a:lstStyle>
          <a:p>
            <a:pPr lvl="0"/>
            <a:r>
              <a:rPr lang="ka-GE" dirty="0" smtClean="0"/>
              <a:t>ტექსტი ტექსტი ტექსტი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34566" y="643359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www.nbg.gov.ge</a:t>
            </a:r>
            <a:endParaRPr lang="en-GB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60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94695" y="6453336"/>
            <a:ext cx="373119" cy="292484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GB" sz="1200" b="1" kern="1200" baseline="0" smtClean="0">
                <a:solidFill>
                  <a:srgbClr val="609897"/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</a:lstStyle>
          <a:p>
            <a:fld id="{AEC52C92-5920-4AFF-9F77-1CFBBD36BE4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34566" y="643359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www.nbg.gov.ge</a:t>
            </a:r>
            <a:endParaRPr lang="en-GB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115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1" y="1196752"/>
            <a:ext cx="4010562" cy="432048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defRPr lang="en-GB" sz="2000" b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</a:lstStyle>
          <a:p>
            <a:r>
              <a:rPr lang="ka-GE" dirty="0" smtClean="0"/>
              <a:t>მთავარი ტექსტი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113" y="1196752"/>
            <a:ext cx="6814779" cy="4929412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  <a:lvl2pPr marL="457200" indent="-457200"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dirty="0" smtClean="0"/>
              <a:t>მთავარი ტექსტი</a:t>
            </a:r>
            <a:endParaRPr lang="en-US" dirty="0" smtClean="0"/>
          </a:p>
          <a:p>
            <a:pPr marL="285750" lvl="0" indent="-28575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ka-GE" dirty="0" smtClean="0"/>
              <a:t>ტექსტი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521" y="1628800"/>
            <a:ext cx="4010562" cy="4497364"/>
          </a:xfrm>
        </p:spPr>
        <p:txBody>
          <a:bodyPr>
            <a:normAutofit/>
          </a:bodyPr>
          <a:lstStyle>
            <a:lvl1pPr marL="0" indent="0">
              <a:buNone/>
              <a:defRPr lang="en-US" sz="18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85750" lvl="0" indent="-28575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ka-GE" dirty="0" smtClean="0"/>
              <a:t>ტექსტი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94695" y="6453336"/>
            <a:ext cx="373119" cy="292484"/>
          </a:xfrm>
          <a:prstGeom prst="rect">
            <a:avLst/>
          </a:prstGeom>
        </p:spPr>
        <p:txBody>
          <a:bodyPr/>
          <a:lstStyle>
            <a:lvl1pPr>
              <a:defRPr lang="en-GB" sz="1200" b="1" kern="1200" baseline="0" smtClean="0">
                <a:solidFill>
                  <a:srgbClr val="609897"/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</a:lstStyle>
          <a:p>
            <a:fld id="{AEC52C92-5920-4AFF-9F77-1CFBBD36BE4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34566" y="643359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www.nbg.gov.ge</a:t>
            </a:r>
            <a:endParaRPr lang="en-GB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4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406" y="4800600"/>
            <a:ext cx="7314248" cy="566738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GB" sz="2000" b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</a:lstStyle>
          <a:p>
            <a:r>
              <a:rPr lang="ka-GE" dirty="0" smtClean="0"/>
              <a:t>სათაური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50790" y="1484784"/>
            <a:ext cx="7344816" cy="332264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GB" sz="2000" b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a-GE" dirty="0" smtClean="0"/>
              <a:t>ფოტო/ილუსტრაცია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406" y="5367338"/>
            <a:ext cx="7314248" cy="804862"/>
          </a:xfrm>
        </p:spPr>
        <p:txBody>
          <a:bodyPr>
            <a:normAutofit/>
          </a:bodyPr>
          <a:lstStyle>
            <a:lvl1pPr marL="0" indent="0">
              <a:buNone/>
              <a:defRPr lang="en-US" sz="16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94695" y="6453336"/>
            <a:ext cx="373119" cy="292484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GB" sz="1200" b="1" kern="1200" baseline="0" smtClean="0">
                <a:solidFill>
                  <a:srgbClr val="609897"/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</a:lstStyle>
          <a:p>
            <a:fld id="{AEC52C92-5920-4AFF-9F77-1CFBBD36BE4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34566" y="643359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www.nbg.gov.ge</a:t>
            </a:r>
            <a:endParaRPr lang="en-GB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56D2-D4F8-491A-B809-83E37EA8AE66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1238"/>
          <a:stretch/>
        </p:blipFill>
        <p:spPr>
          <a:xfrm flipH="1">
            <a:off x="8978121" y="2294668"/>
            <a:ext cx="3213880" cy="458838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21370" y="6495138"/>
            <a:ext cx="12213370" cy="192024"/>
          </a:xfrm>
          <a:prstGeom prst="rect">
            <a:avLst/>
          </a:prstGeom>
          <a:solidFill>
            <a:srgbClr val="609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76338"/>
            <a:ext cx="7341046" cy="591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a-GE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სათაური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a-G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მთავარი ტექსტი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04D68-F5FD-4292-B155-326AB1BCB014}" type="datetime1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Oval 15"/>
          <p:cNvSpPr/>
          <p:nvPr userDrawn="1"/>
        </p:nvSpPr>
        <p:spPr>
          <a:xfrm>
            <a:off x="11171814" y="6406499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194695" y="6453336"/>
            <a:ext cx="373119" cy="292484"/>
          </a:xfrm>
          <a:prstGeom prst="rect">
            <a:avLst/>
          </a:prstGeom>
        </p:spPr>
        <p:txBody>
          <a:bodyPr/>
          <a:lstStyle>
            <a:lvl1pPr algn="ctr">
              <a:defRPr lang="en-GB" sz="1200" kern="1200" smtClean="0">
                <a:solidFill>
                  <a:srgbClr val="60989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EC52C92-5920-4AFF-9F77-1CFBBD36BE4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3059" y="1092277"/>
            <a:ext cx="4637023" cy="54864"/>
          </a:xfrm>
          <a:prstGeom prst="rect">
            <a:avLst/>
          </a:prstGeom>
          <a:solidFill>
            <a:srgbClr val="609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9027" y="1186639"/>
            <a:ext cx="4215475" cy="5486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0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Wingdings" panose="05000000000000000000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09897"/>
        </a:buClr>
        <a:buFont typeface="Wingdings" panose="05000000000000000000" pitchFamily="2" charset="2"/>
        <a:buChar char="q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09897"/>
        </a:buClr>
        <a:buFont typeface="Wingdings" panose="05000000000000000000" pitchFamily="2" charset="2"/>
        <a:buChar char="q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09897"/>
        </a:buClr>
        <a:buFont typeface="Wingdings" panose="05000000000000000000" pitchFamily="2" charset="2"/>
        <a:buChar char="q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09897"/>
        </a:buClr>
        <a:buFont typeface="Wingdings" panose="05000000000000000000" pitchFamily="2" charset="2"/>
        <a:buChar char="q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8BDD-37B5-4956-B4BF-1E340BB94367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0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openxmlformats.org/officeDocument/2006/relationships/image" Target="../media/image6.png"/><Relationship Id="rId10" Type="http://schemas.openxmlformats.org/officeDocument/2006/relationships/image" Target="../media/image33.png"/><Relationship Id="rId4" Type="http://schemas.openxmlformats.org/officeDocument/2006/relationships/image" Target="../media/image5.png"/><Relationship Id="rId9" Type="http://schemas.openxmlformats.org/officeDocument/2006/relationships/image" Target="../media/image10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4.pn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4.pn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jpg"/><Relationship Id="rId5" Type="http://schemas.openxmlformats.org/officeDocument/2006/relationships/image" Target="../media/image6.png"/><Relationship Id="rId10" Type="http://schemas.openxmlformats.org/officeDocument/2006/relationships/image" Target="../media/image45.jpeg"/><Relationship Id="rId4" Type="http://schemas.openxmlformats.org/officeDocument/2006/relationships/image" Target="../media/image5.png"/><Relationship Id="rId9" Type="http://schemas.openxmlformats.org/officeDocument/2006/relationships/image" Target="../media/image4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0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3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26" Type="http://schemas.openxmlformats.org/officeDocument/2006/relationships/image" Target="../media/image240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6968" y="2325577"/>
            <a:ext cx="8862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მოიწვიე </a:t>
            </a:r>
            <a:r>
              <a:rPr lang="ka-GE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ფინედუ</a:t>
            </a:r>
            <a:r>
              <a:rPr lang="ka-GE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 კლასში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6968" y="3588124"/>
            <a:ext cx="684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შეხვედრა </a:t>
            </a:r>
            <a:r>
              <a:rPr lang="ka-G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ფინედუს</a:t>
            </a:r>
            <a:r>
              <a:rPr lang="ka-G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 </a:t>
            </a:r>
            <a:r>
              <a:rPr lang="ka-G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დესპანებთან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  <a:p>
            <a:r>
              <a:rPr lang="ka-G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სექტემბერი, 2025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208" y="6418062"/>
            <a:ext cx="4085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defRPr>
            </a:lvl1pPr>
          </a:lstStyle>
          <a:p>
            <a:r>
              <a:rPr lang="ka-GE" sz="1600" b="0" dirty="0" smtClean="0">
                <a:solidFill>
                  <a:schemeClr val="bg1"/>
                </a:solidFill>
              </a:rPr>
              <a:t>დაზოგვის მსოფლიო დღე 2025</a:t>
            </a:r>
            <a:endParaRPr lang="ka-GE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26" y="6371546"/>
            <a:ext cx="1051160" cy="386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4798" y="6215241"/>
            <a:ext cx="447696" cy="6614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23" y="6245224"/>
            <a:ext cx="11413766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05" y="6266128"/>
            <a:ext cx="847075" cy="6117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1959" y="447"/>
            <a:ext cx="567639" cy="1161574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000" dirty="0">
              <a:solidFill>
                <a:srgbClr val="F5F8FA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1771" y="365525"/>
            <a:ext cx="513853" cy="510005"/>
          </a:xfrm>
        </p:spPr>
        <p:txBody>
          <a:bodyPr/>
          <a:lstStyle/>
          <a:p>
            <a:pPr algn="ctr" defTabSz="914309">
              <a:defRPr/>
            </a:pPr>
            <a:fld id="{62143304-E41A-40AF-92E9-EBFC32EEEA57}" type="slidenum">
              <a:rPr lang="en-US" sz="2000">
                <a:solidFill>
                  <a:srgbClr val="F5F8FA"/>
                </a:solidFill>
                <a:latin typeface="Calibri" panose="020F0502020204030204"/>
              </a:rPr>
              <a:pPr algn="ctr" defTabSz="914309">
                <a:defRPr/>
              </a:pPr>
              <a:t>10</a:t>
            </a:fld>
            <a:endParaRPr lang="en-US" sz="2000" dirty="0">
              <a:solidFill>
                <a:srgbClr val="F5F8FA"/>
              </a:solidFill>
              <a:latin typeface="Calibri" panose="020F0502020204030204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420" y="478463"/>
            <a:ext cx="10514231" cy="98813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რა გვაქვს თამაშში?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525019" y="5250463"/>
            <a:ext cx="9140372" cy="650218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buClr>
                <a:srgbClr val="FF9D00"/>
              </a:buClr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ბარათი - წინა მხარეს ისტორია, უკანა მხარეს - წელი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950" y="1428069"/>
            <a:ext cx="2616225" cy="3447833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6683" y="1435923"/>
            <a:ext cx="2598015" cy="3435693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5659" y="1426781"/>
            <a:ext cx="2598015" cy="3435693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4635" y="1435423"/>
            <a:ext cx="2598016" cy="3447833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3505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26" y="6371546"/>
            <a:ext cx="1051160" cy="386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4798" y="6215241"/>
            <a:ext cx="447696" cy="6614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23" y="6245224"/>
            <a:ext cx="11413766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05" y="6266128"/>
            <a:ext cx="847075" cy="6117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1959" y="447"/>
            <a:ext cx="567639" cy="1161574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000" dirty="0">
              <a:solidFill>
                <a:srgbClr val="F5F8FA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1771" y="365525"/>
            <a:ext cx="513853" cy="510005"/>
          </a:xfrm>
        </p:spPr>
        <p:txBody>
          <a:bodyPr/>
          <a:lstStyle/>
          <a:p>
            <a:pPr algn="ctr" defTabSz="914309">
              <a:defRPr/>
            </a:pPr>
            <a:fld id="{62143304-E41A-40AF-92E9-EBFC32EEEA57}" type="slidenum">
              <a:rPr lang="en-US" sz="2000">
                <a:solidFill>
                  <a:srgbClr val="F5F8FA"/>
                </a:solidFill>
                <a:latin typeface="Calibri" panose="020F0502020204030204"/>
              </a:rPr>
              <a:pPr algn="ctr" defTabSz="914309">
                <a:defRPr/>
              </a:pPr>
              <a:t>11</a:t>
            </a:fld>
            <a:endParaRPr lang="en-US" sz="2000" dirty="0">
              <a:solidFill>
                <a:srgbClr val="F5F8FA"/>
              </a:solidFill>
              <a:latin typeface="Calibri" panose="020F0502020204030204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420" y="478463"/>
            <a:ext cx="10514231" cy="98813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420" y="3441832"/>
            <a:ext cx="2903274" cy="10271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ჰყოფთ მოსწავლეებს წყვილებად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420" y="1411744"/>
            <a:ext cx="10427204" cy="650218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09">
              <a:buClr>
                <a:srgbClr val="FF9D00"/>
              </a:buClr>
              <a:defRPr/>
            </a:pPr>
            <a:r>
              <a:rPr lang="ka-GE" sz="20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თამაშის მიზანი: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ლარის ისტორიის ქრონოლოგიური ხაზის აწყობა</a:t>
            </a: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50021" y="3425100"/>
            <a:ext cx="2903274" cy="10271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კითხულობთ 2000 წლის ბარათს / დებთ შუაში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918420" y="2342585"/>
            <a:ext cx="10427204" cy="652909"/>
          </a:xfrm>
          <a:prstGeom prst="homePlate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09">
              <a:defRPr/>
            </a:pPr>
            <a:r>
              <a:rPr lang="ka-GE" sz="2000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წყვილები კითხულობენ ნაწყვეტს ლარის ისტორიიდან და ცდილობენ გამოიცნონ როდის მოხდა - კონკრეტულ წლამდე თუ მის შემდეგ და განლაგდებიან შესაბამისი მიმდევრობით</a:t>
            </a:r>
            <a:endParaRPr lang="en-US" sz="2000" i="1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28497" y="3415887"/>
            <a:ext cx="2903274" cy="10271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გამოგყავთ </a:t>
            </a: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წყვილი - აძლევთ ბარათს / კითხულობს ხმამაღლა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28497" y="4816719"/>
            <a:ext cx="2903274" cy="10271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დგებიან 2000 წ. </a:t>
            </a:r>
            <a:r>
              <a:rPr lang="ka-GE" sz="20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ბარათამდ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ე ან შემდეგ და ატრიალებენ წელს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50021" y="4816719"/>
            <a:ext cx="2903274" cy="10271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თუ სწორია - უკრავთ ტაშს და რჩებიან ადგილზე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420" y="4816719"/>
            <a:ext cx="2903274" cy="10271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თუ არასწორია - გადაინაცვლებენ სწორ ადგილას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903980" y="3858712"/>
            <a:ext cx="365712" cy="274284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408040" y="3858712"/>
            <a:ext cx="365712" cy="274284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ight Arrow 20"/>
          <p:cNvSpPr/>
          <p:nvPr/>
        </p:nvSpPr>
        <p:spPr>
          <a:xfrm flipH="1">
            <a:off x="3903980" y="5219981"/>
            <a:ext cx="365712" cy="274284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ight Arrow 21"/>
          <p:cNvSpPr/>
          <p:nvPr/>
        </p:nvSpPr>
        <p:spPr>
          <a:xfrm flipH="1">
            <a:off x="7408040" y="5219981"/>
            <a:ext cx="365712" cy="274284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ight Arrow 23"/>
          <p:cNvSpPr/>
          <p:nvPr/>
        </p:nvSpPr>
        <p:spPr>
          <a:xfrm rot="5400000">
            <a:off x="9197278" y="4468433"/>
            <a:ext cx="365712" cy="274284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1530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26" y="6371546"/>
            <a:ext cx="1051160" cy="386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4798" y="6215241"/>
            <a:ext cx="447696" cy="6614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23" y="6245224"/>
            <a:ext cx="11413766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1959" y="447"/>
            <a:ext cx="567639" cy="1161574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000" dirty="0">
              <a:solidFill>
                <a:srgbClr val="F5F8FA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1771" y="365525"/>
            <a:ext cx="513853" cy="510005"/>
          </a:xfrm>
        </p:spPr>
        <p:txBody>
          <a:bodyPr/>
          <a:lstStyle/>
          <a:p>
            <a:pPr algn="ctr" defTabSz="914309">
              <a:defRPr/>
            </a:pPr>
            <a:fld id="{62143304-E41A-40AF-92E9-EBFC32EEEA57}" type="slidenum">
              <a:rPr lang="en-US" sz="2000">
                <a:solidFill>
                  <a:srgbClr val="F5F8FA"/>
                </a:solidFill>
                <a:latin typeface="Calibri" panose="020F0502020204030204"/>
              </a:rPr>
              <a:pPr algn="ctr" defTabSz="914309">
                <a:defRPr/>
              </a:pPr>
              <a:t>12</a:t>
            </a:fld>
            <a:endParaRPr lang="en-US" sz="2000" dirty="0">
              <a:solidFill>
                <a:srgbClr val="F5F8FA"/>
              </a:solidFill>
              <a:latin typeface="Calibri" panose="020F0502020204030204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420" y="478463"/>
            <a:ext cx="10514231" cy="98813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607" y="1496584"/>
            <a:ext cx="6327249" cy="424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3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26" y="6371546"/>
            <a:ext cx="1051160" cy="386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4798" y="6215241"/>
            <a:ext cx="447696" cy="6614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23" y="6245224"/>
            <a:ext cx="11413766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05" y="6266128"/>
            <a:ext cx="847075" cy="6117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1959" y="447"/>
            <a:ext cx="567639" cy="1161574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000" dirty="0">
              <a:solidFill>
                <a:srgbClr val="F5F8FA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1771" y="365525"/>
            <a:ext cx="513853" cy="510005"/>
          </a:xfrm>
        </p:spPr>
        <p:txBody>
          <a:bodyPr/>
          <a:lstStyle/>
          <a:p>
            <a:pPr algn="ctr" defTabSz="914309">
              <a:defRPr/>
            </a:pPr>
            <a:fld id="{62143304-E41A-40AF-92E9-EBFC32EEEA57}" type="slidenum">
              <a:rPr lang="en-US" sz="2000">
                <a:solidFill>
                  <a:srgbClr val="F5F8FA"/>
                </a:solidFill>
                <a:latin typeface="Calibri" panose="020F0502020204030204"/>
              </a:rPr>
              <a:pPr algn="ctr" defTabSz="914309">
                <a:defRPr/>
              </a:pPr>
              <a:t>13</a:t>
            </a:fld>
            <a:endParaRPr lang="en-US" sz="2000" dirty="0">
              <a:solidFill>
                <a:srgbClr val="F5F8FA"/>
              </a:solidFill>
              <a:latin typeface="Calibri" panose="020F0502020204030204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420" y="478463"/>
            <a:ext cx="10514231" cy="98813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3149" y="1496584"/>
            <a:ext cx="2552561" cy="170984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1580" y="1875389"/>
            <a:ext cx="6327250" cy="424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4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26" y="6371546"/>
            <a:ext cx="1051160" cy="386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4798" y="6215241"/>
            <a:ext cx="447696" cy="6614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23" y="6245224"/>
            <a:ext cx="11413766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1959" y="447"/>
            <a:ext cx="567639" cy="1161574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000" dirty="0">
              <a:solidFill>
                <a:srgbClr val="F5F8FA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1771" y="365525"/>
            <a:ext cx="513853" cy="510005"/>
          </a:xfrm>
        </p:spPr>
        <p:txBody>
          <a:bodyPr/>
          <a:lstStyle/>
          <a:p>
            <a:pPr algn="ctr" defTabSz="914309">
              <a:defRPr/>
            </a:pPr>
            <a:fld id="{62143304-E41A-40AF-92E9-EBFC32EEEA57}" type="slidenum">
              <a:rPr lang="en-US" sz="2000">
                <a:solidFill>
                  <a:srgbClr val="F5F8FA"/>
                </a:solidFill>
                <a:latin typeface="Calibri" panose="020F0502020204030204"/>
              </a:rPr>
              <a:pPr algn="ctr" defTabSz="914309">
                <a:defRPr/>
              </a:pPr>
              <a:t>14</a:t>
            </a:fld>
            <a:endParaRPr lang="en-US" sz="2000" dirty="0">
              <a:solidFill>
                <a:srgbClr val="F5F8FA"/>
              </a:solidFill>
              <a:latin typeface="Calibri" panose="020F0502020204030204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420" y="478463"/>
            <a:ext cx="10514231" cy="98813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149" y="1496584"/>
            <a:ext cx="2552561" cy="1709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5277" y="3206433"/>
            <a:ext cx="2540348" cy="16915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9186" y="1719163"/>
            <a:ext cx="6312039" cy="424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6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26" y="6371546"/>
            <a:ext cx="1051160" cy="386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4798" y="6215241"/>
            <a:ext cx="447696" cy="6614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23" y="6245224"/>
            <a:ext cx="11413766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05" y="6266128"/>
            <a:ext cx="847075" cy="6117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1959" y="447"/>
            <a:ext cx="567639" cy="1161574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000" dirty="0">
              <a:solidFill>
                <a:srgbClr val="F5F8FA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1771" y="365525"/>
            <a:ext cx="513853" cy="510005"/>
          </a:xfrm>
        </p:spPr>
        <p:txBody>
          <a:bodyPr/>
          <a:lstStyle/>
          <a:p>
            <a:pPr algn="ctr" defTabSz="914309">
              <a:defRPr/>
            </a:pPr>
            <a:fld id="{62143304-E41A-40AF-92E9-EBFC32EEEA57}" type="slidenum">
              <a:rPr lang="en-US" sz="2000">
                <a:solidFill>
                  <a:srgbClr val="F5F8FA"/>
                </a:solidFill>
                <a:latin typeface="Calibri" panose="020F0502020204030204"/>
              </a:rPr>
              <a:pPr algn="ctr" defTabSz="914309">
                <a:defRPr/>
              </a:pPr>
              <a:t>15</a:t>
            </a:fld>
            <a:endParaRPr lang="en-US" sz="2000" dirty="0">
              <a:solidFill>
                <a:srgbClr val="F5F8FA"/>
              </a:solidFill>
              <a:latin typeface="Calibri" panose="020F0502020204030204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420" y="478463"/>
            <a:ext cx="10514231" cy="98813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3149" y="1496584"/>
            <a:ext cx="2552561" cy="1709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7908" y="3082514"/>
            <a:ext cx="2540348" cy="1691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2581" y="1905093"/>
            <a:ext cx="2540347" cy="169763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5523" y="1701218"/>
            <a:ext cx="6299364" cy="423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7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26" y="6371546"/>
            <a:ext cx="1051160" cy="386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4798" y="6215241"/>
            <a:ext cx="447696" cy="6614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23" y="6245224"/>
            <a:ext cx="11413766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05" y="6266128"/>
            <a:ext cx="847075" cy="6117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1959" y="447"/>
            <a:ext cx="567639" cy="1161574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000" dirty="0">
              <a:solidFill>
                <a:srgbClr val="F5F8FA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1771" y="365525"/>
            <a:ext cx="513853" cy="510005"/>
          </a:xfrm>
        </p:spPr>
        <p:txBody>
          <a:bodyPr/>
          <a:lstStyle/>
          <a:p>
            <a:pPr algn="ctr" defTabSz="914309">
              <a:defRPr/>
            </a:pPr>
            <a:fld id="{62143304-E41A-40AF-92E9-EBFC32EEEA57}" type="slidenum">
              <a:rPr lang="en-US" sz="2000">
                <a:solidFill>
                  <a:srgbClr val="F5F8FA"/>
                </a:solidFill>
                <a:latin typeface="Calibri" panose="020F0502020204030204"/>
              </a:rPr>
              <a:pPr algn="ctr" defTabSz="914309">
                <a:defRPr/>
              </a:pPr>
              <a:t>16</a:t>
            </a:fld>
            <a:endParaRPr lang="en-US" sz="2000" dirty="0">
              <a:solidFill>
                <a:srgbClr val="F5F8FA"/>
              </a:solidFill>
              <a:latin typeface="Calibri" panose="020F0502020204030204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420" y="478463"/>
            <a:ext cx="10514231" cy="98813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3149" y="1496584"/>
            <a:ext cx="2552561" cy="1709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7908" y="3082514"/>
            <a:ext cx="2540348" cy="1691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2581" y="1905093"/>
            <a:ext cx="2540347" cy="16976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2058" y="2230643"/>
            <a:ext cx="2549485" cy="17037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4071" y="1618922"/>
            <a:ext cx="6322269" cy="423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9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26" y="6371546"/>
            <a:ext cx="1051160" cy="386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4798" y="6215241"/>
            <a:ext cx="447696" cy="6614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23" y="6245224"/>
            <a:ext cx="11413766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05" y="6266128"/>
            <a:ext cx="847075" cy="6117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1959" y="447"/>
            <a:ext cx="567639" cy="1161574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000" dirty="0">
              <a:solidFill>
                <a:srgbClr val="F5F8FA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1771" y="365525"/>
            <a:ext cx="513853" cy="510005"/>
          </a:xfrm>
        </p:spPr>
        <p:txBody>
          <a:bodyPr/>
          <a:lstStyle/>
          <a:p>
            <a:pPr algn="ctr" defTabSz="914309">
              <a:defRPr/>
            </a:pPr>
            <a:fld id="{62143304-E41A-40AF-92E9-EBFC32EEEA57}" type="slidenum">
              <a:rPr lang="en-US" sz="2000">
                <a:solidFill>
                  <a:srgbClr val="F5F8FA"/>
                </a:solidFill>
                <a:latin typeface="Calibri" panose="020F0502020204030204"/>
              </a:rPr>
              <a:pPr algn="ctr" defTabSz="914309">
                <a:defRPr/>
              </a:pPr>
              <a:t>17</a:t>
            </a:fld>
            <a:endParaRPr lang="en-US" sz="2000" dirty="0">
              <a:solidFill>
                <a:srgbClr val="F5F8FA"/>
              </a:solidFill>
              <a:latin typeface="Calibri" panose="020F0502020204030204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420" y="478463"/>
            <a:ext cx="10514231" cy="98813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3149" y="1496584"/>
            <a:ext cx="2552561" cy="1709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7908" y="3082514"/>
            <a:ext cx="2540348" cy="1691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2581" y="1905093"/>
            <a:ext cx="2540347" cy="16976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0474" y="2230643"/>
            <a:ext cx="2549485" cy="17037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5132" y="3019740"/>
            <a:ext cx="2494050" cy="16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26" y="6371546"/>
            <a:ext cx="1051160" cy="386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4798" y="6215241"/>
            <a:ext cx="447696" cy="6614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23" y="6245224"/>
            <a:ext cx="11413766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05" y="6266128"/>
            <a:ext cx="847075" cy="6117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1959" y="447"/>
            <a:ext cx="567639" cy="1161574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000" dirty="0">
              <a:solidFill>
                <a:srgbClr val="F5F8FA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1771" y="365525"/>
            <a:ext cx="513853" cy="510005"/>
          </a:xfrm>
        </p:spPr>
        <p:txBody>
          <a:bodyPr/>
          <a:lstStyle/>
          <a:p>
            <a:pPr algn="ctr" defTabSz="914309">
              <a:defRPr/>
            </a:pPr>
            <a:fld id="{62143304-E41A-40AF-92E9-EBFC32EEEA57}" type="slidenum">
              <a:rPr lang="en-US" sz="2000">
                <a:solidFill>
                  <a:srgbClr val="F5F8FA"/>
                </a:solidFill>
                <a:latin typeface="Calibri" panose="020F0502020204030204"/>
              </a:rPr>
              <a:pPr algn="ctr" defTabSz="914309">
                <a:defRPr/>
              </a:pPr>
              <a:t>18</a:t>
            </a:fld>
            <a:endParaRPr lang="en-US" sz="2000" dirty="0">
              <a:solidFill>
                <a:srgbClr val="F5F8FA"/>
              </a:solidFill>
              <a:latin typeface="Calibri" panose="020F0502020204030204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420" y="478463"/>
            <a:ext cx="10514231" cy="98813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420" y="2507234"/>
            <a:ext cx="2903274" cy="10271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კითხულობს ბარათს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420" y="1411744"/>
            <a:ext cx="10427204" cy="650218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09">
              <a:buClr>
                <a:srgbClr val="FF9D00"/>
              </a:buClr>
              <a:defRPr/>
            </a:pPr>
            <a:r>
              <a:rPr lang="ka-GE" sz="20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თითოეული წყვილი:</a:t>
            </a:r>
            <a:endParaRPr lang="ka-GE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50021" y="2490501"/>
            <a:ext cx="2903274" cy="10271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ირჩევს პოზიციას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923312" y="5166187"/>
            <a:ext cx="10427204" cy="652909"/>
          </a:xfrm>
          <a:prstGeom prst="homePlate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09">
              <a:defRPr/>
            </a:pPr>
            <a:r>
              <a:rPr lang="ka-GE" sz="2000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იქმნება ლარის ისტორიის სრული ქრონოლოგიური სურათი</a:t>
            </a:r>
            <a:endParaRPr lang="en-US" sz="2000" i="1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28497" y="2481289"/>
            <a:ext cx="2903274" cy="10271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ატრიალებს ბარათს და ამოწმებს თარიღს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903980" y="2924114"/>
            <a:ext cx="365712" cy="274284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408040" y="2924114"/>
            <a:ext cx="365712" cy="274284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Freeform: Shape 5">
            <a:extLst>
              <a:ext uri="{FF2B5EF4-FFF2-40B4-BE49-F238E27FC236}">
                <a16:creationId xmlns:a16="http://schemas.microsoft.com/office/drawing/2014/main" id="{3CC316A5-155D-4044-8F7C-4632CD9EC06D}"/>
              </a:ext>
            </a:extLst>
          </p:cNvPr>
          <p:cNvSpPr/>
          <p:nvPr/>
        </p:nvSpPr>
        <p:spPr>
          <a:xfrm>
            <a:off x="3054384" y="3993587"/>
            <a:ext cx="1534620" cy="698232"/>
          </a:xfrm>
          <a:custGeom>
            <a:avLst/>
            <a:gdLst>
              <a:gd name="connsiteX0" fmla="*/ 331019 w 2757856"/>
              <a:gd name="connsiteY0" fmla="*/ 25020 h 746118"/>
              <a:gd name="connsiteX1" fmla="*/ 49665 w 2757856"/>
              <a:gd name="connsiteY1" fmla="*/ 193832 h 746118"/>
              <a:gd name="connsiteX2" fmla="*/ 35597 w 2757856"/>
              <a:gd name="connsiteY2" fmla="*/ 489254 h 746118"/>
              <a:gd name="connsiteX3" fmla="*/ 415425 w 2757856"/>
              <a:gd name="connsiteY3" fmla="*/ 728404 h 746118"/>
              <a:gd name="connsiteX4" fmla="*/ 1062539 w 2757856"/>
              <a:gd name="connsiteY4" fmla="*/ 728404 h 746118"/>
              <a:gd name="connsiteX5" fmla="*/ 1962871 w 2757856"/>
              <a:gd name="connsiteY5" fmla="*/ 728404 h 746118"/>
              <a:gd name="connsiteX6" fmla="*/ 2666256 w 2757856"/>
              <a:gd name="connsiteY6" fmla="*/ 643998 h 746118"/>
              <a:gd name="connsiteX7" fmla="*/ 2694391 w 2757856"/>
              <a:gd name="connsiteY7" fmla="*/ 151629 h 746118"/>
              <a:gd name="connsiteX8" fmla="*/ 2159819 w 2757856"/>
              <a:gd name="connsiteY8" fmla="*/ 10952 h 746118"/>
              <a:gd name="connsiteX9" fmla="*/ 331019 w 2757856"/>
              <a:gd name="connsiteY9" fmla="*/ 25020 h 74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7856" h="746118">
                <a:moveTo>
                  <a:pt x="331019" y="25020"/>
                </a:moveTo>
                <a:cubicBezTo>
                  <a:pt x="-20673" y="55500"/>
                  <a:pt x="98902" y="116460"/>
                  <a:pt x="49665" y="193832"/>
                </a:cubicBezTo>
                <a:cubicBezTo>
                  <a:pt x="428" y="271204"/>
                  <a:pt x="-25363" y="400159"/>
                  <a:pt x="35597" y="489254"/>
                </a:cubicBezTo>
                <a:cubicBezTo>
                  <a:pt x="96557" y="578349"/>
                  <a:pt x="244268" y="688546"/>
                  <a:pt x="415425" y="728404"/>
                </a:cubicBezTo>
                <a:cubicBezTo>
                  <a:pt x="586582" y="768262"/>
                  <a:pt x="1062539" y="728404"/>
                  <a:pt x="1062539" y="728404"/>
                </a:cubicBezTo>
                <a:cubicBezTo>
                  <a:pt x="1320447" y="728404"/>
                  <a:pt x="1695585" y="742472"/>
                  <a:pt x="1962871" y="728404"/>
                </a:cubicBezTo>
                <a:cubicBezTo>
                  <a:pt x="2230157" y="714336"/>
                  <a:pt x="2544336" y="740127"/>
                  <a:pt x="2666256" y="643998"/>
                </a:cubicBezTo>
                <a:cubicBezTo>
                  <a:pt x="2788176" y="547869"/>
                  <a:pt x="2778797" y="257137"/>
                  <a:pt x="2694391" y="151629"/>
                </a:cubicBezTo>
                <a:cubicBezTo>
                  <a:pt x="2609985" y="46121"/>
                  <a:pt x="2553714" y="27364"/>
                  <a:pt x="2159819" y="10952"/>
                </a:cubicBezTo>
                <a:cubicBezTo>
                  <a:pt x="1765924" y="-5460"/>
                  <a:pt x="682711" y="-5460"/>
                  <a:pt x="331019" y="2502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ბარათების წინ</a:t>
            </a:r>
            <a:endParaRPr lang="en-US" sz="2000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Freeform: Shape 7">
            <a:extLst>
              <a:ext uri="{FF2B5EF4-FFF2-40B4-BE49-F238E27FC236}">
                <a16:creationId xmlns:a16="http://schemas.microsoft.com/office/drawing/2014/main" id="{DE45594F-1FA8-4B21-9EA8-97CDD1C7347B}"/>
              </a:ext>
            </a:extLst>
          </p:cNvPr>
          <p:cNvSpPr/>
          <p:nvPr/>
        </p:nvSpPr>
        <p:spPr>
          <a:xfrm>
            <a:off x="5055038" y="4116488"/>
            <a:ext cx="1493241" cy="682434"/>
          </a:xfrm>
          <a:custGeom>
            <a:avLst/>
            <a:gdLst>
              <a:gd name="connsiteX0" fmla="*/ 225022 w 2340806"/>
              <a:gd name="connsiteY0" fmla="*/ 51774 h 729236"/>
              <a:gd name="connsiteX1" fmla="*/ 70278 w 2340806"/>
              <a:gd name="connsiteY1" fmla="*/ 234654 h 729236"/>
              <a:gd name="connsiteX2" fmla="*/ 14007 w 2340806"/>
              <a:gd name="connsiteY2" fmla="*/ 516007 h 729236"/>
              <a:gd name="connsiteX3" fmla="*/ 323496 w 2340806"/>
              <a:gd name="connsiteY3" fmla="*/ 712955 h 729236"/>
              <a:gd name="connsiteX4" fmla="*/ 900271 w 2340806"/>
              <a:gd name="connsiteY4" fmla="*/ 712955 h 729236"/>
              <a:gd name="connsiteX5" fmla="*/ 1603656 w 2340806"/>
              <a:gd name="connsiteY5" fmla="*/ 670752 h 729236"/>
              <a:gd name="connsiteX6" fmla="*/ 2025687 w 2340806"/>
              <a:gd name="connsiteY6" fmla="*/ 656684 h 729236"/>
              <a:gd name="connsiteX7" fmla="*/ 2335176 w 2340806"/>
              <a:gd name="connsiteY7" fmla="*/ 572278 h 729236"/>
              <a:gd name="connsiteX8" fmla="*/ 2194499 w 2340806"/>
              <a:gd name="connsiteY8" fmla="*/ 192450 h 729236"/>
              <a:gd name="connsiteX9" fmla="*/ 1814671 w 2340806"/>
              <a:gd name="connsiteY9" fmla="*/ 9570 h 729236"/>
              <a:gd name="connsiteX10" fmla="*/ 225022 w 2340806"/>
              <a:gd name="connsiteY10" fmla="*/ 51774 h 72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0806" h="729236">
                <a:moveTo>
                  <a:pt x="225022" y="51774"/>
                </a:moveTo>
                <a:cubicBezTo>
                  <a:pt x="-65710" y="89288"/>
                  <a:pt x="105447" y="157282"/>
                  <a:pt x="70278" y="234654"/>
                </a:cubicBezTo>
                <a:cubicBezTo>
                  <a:pt x="35109" y="312026"/>
                  <a:pt x="-28196" y="436290"/>
                  <a:pt x="14007" y="516007"/>
                </a:cubicBezTo>
                <a:cubicBezTo>
                  <a:pt x="56210" y="595724"/>
                  <a:pt x="175785" y="680130"/>
                  <a:pt x="323496" y="712955"/>
                </a:cubicBezTo>
                <a:cubicBezTo>
                  <a:pt x="471207" y="745780"/>
                  <a:pt x="686911" y="719989"/>
                  <a:pt x="900271" y="712955"/>
                </a:cubicBezTo>
                <a:cubicBezTo>
                  <a:pt x="1113631" y="705921"/>
                  <a:pt x="1416087" y="680130"/>
                  <a:pt x="1603656" y="670752"/>
                </a:cubicBezTo>
                <a:cubicBezTo>
                  <a:pt x="1791225" y="661374"/>
                  <a:pt x="1903767" y="673096"/>
                  <a:pt x="2025687" y="656684"/>
                </a:cubicBezTo>
                <a:cubicBezTo>
                  <a:pt x="2147607" y="640272"/>
                  <a:pt x="2307041" y="649650"/>
                  <a:pt x="2335176" y="572278"/>
                </a:cubicBezTo>
                <a:cubicBezTo>
                  <a:pt x="2363311" y="494906"/>
                  <a:pt x="2281250" y="286235"/>
                  <a:pt x="2194499" y="192450"/>
                </a:cubicBezTo>
                <a:cubicBezTo>
                  <a:pt x="2107748" y="98665"/>
                  <a:pt x="2138228" y="35361"/>
                  <a:pt x="1814671" y="9570"/>
                </a:cubicBezTo>
                <a:cubicBezTo>
                  <a:pt x="1491114" y="-16221"/>
                  <a:pt x="515754" y="14260"/>
                  <a:pt x="225022" y="5177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ბარათებს შორის</a:t>
            </a:r>
            <a:endParaRPr lang="en-US" sz="2000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D1BC5858-3CD2-4206-A06F-732B87E9DB65}"/>
              </a:ext>
            </a:extLst>
          </p:cNvPr>
          <p:cNvSpPr/>
          <p:nvPr/>
        </p:nvSpPr>
        <p:spPr>
          <a:xfrm>
            <a:off x="6847201" y="4020181"/>
            <a:ext cx="1495037" cy="631077"/>
          </a:xfrm>
          <a:custGeom>
            <a:avLst/>
            <a:gdLst>
              <a:gd name="connsiteX0" fmla="*/ 567064 w 2130672"/>
              <a:gd name="connsiteY0" fmla="*/ 11270 h 1077392"/>
              <a:gd name="connsiteX1" fmla="*/ 4356 w 2130672"/>
              <a:gd name="connsiteY1" fmla="*/ 362962 h 1077392"/>
              <a:gd name="connsiteX2" fmla="*/ 398251 w 2130672"/>
              <a:gd name="connsiteY2" fmla="*/ 1024144 h 1077392"/>
              <a:gd name="connsiteX3" fmla="*/ 1903494 w 2130672"/>
              <a:gd name="connsiteY3" fmla="*/ 939738 h 1077392"/>
              <a:gd name="connsiteX4" fmla="*/ 1987901 w 2130672"/>
              <a:gd name="connsiteY4" fmla="*/ 166014 h 1077392"/>
              <a:gd name="connsiteX5" fmla="*/ 567064 w 2130672"/>
              <a:gd name="connsiteY5" fmla="*/ 11270 h 107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0672" h="1077392">
                <a:moveTo>
                  <a:pt x="567064" y="11270"/>
                </a:moveTo>
                <a:cubicBezTo>
                  <a:pt x="236473" y="44095"/>
                  <a:pt x="32491" y="194150"/>
                  <a:pt x="4356" y="362962"/>
                </a:cubicBezTo>
                <a:cubicBezTo>
                  <a:pt x="-23780" y="531774"/>
                  <a:pt x="81728" y="928015"/>
                  <a:pt x="398251" y="1024144"/>
                </a:cubicBezTo>
                <a:cubicBezTo>
                  <a:pt x="714774" y="1120273"/>
                  <a:pt x="1638552" y="1082760"/>
                  <a:pt x="1903494" y="939738"/>
                </a:cubicBezTo>
                <a:cubicBezTo>
                  <a:pt x="2168436" y="796716"/>
                  <a:pt x="2208295" y="318414"/>
                  <a:pt x="1987901" y="166014"/>
                </a:cubicBezTo>
                <a:cubicBezTo>
                  <a:pt x="1767507" y="13614"/>
                  <a:pt x="897655" y="-21555"/>
                  <a:pt x="567064" y="112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ბარათების შემდეგ</a:t>
            </a:r>
            <a:endParaRPr lang="en-US" sz="2000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3299847" flipV="1">
            <a:off x="6653355" y="3475040"/>
            <a:ext cx="475752" cy="569534"/>
          </a:xfrm>
          <a:prstGeom prst="rect">
            <a:avLst/>
          </a:prstGeom>
        </p:spPr>
      </p:pic>
      <p:pic>
        <p:nvPicPr>
          <p:cNvPr id="29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7600814" flipH="1" flipV="1">
            <a:off x="4511502" y="3453443"/>
            <a:ext cx="408814" cy="637226"/>
          </a:xfrm>
          <a:prstGeom prst="rect">
            <a:avLst/>
          </a:prstGeom>
        </p:spPr>
      </p:pic>
      <p:pic>
        <p:nvPicPr>
          <p:cNvPr id="30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6044645" flipV="1">
            <a:off x="5722334" y="3517073"/>
            <a:ext cx="394570" cy="569534"/>
          </a:xfrm>
          <a:prstGeom prst="rect">
            <a:avLst/>
          </a:prstGeom>
        </p:spPr>
      </p:pic>
      <p:sp>
        <p:nvSpPr>
          <p:cNvPr id="31" name="Freeform: Shape 5">
            <a:extLst>
              <a:ext uri="{FF2B5EF4-FFF2-40B4-BE49-F238E27FC236}">
                <a16:creationId xmlns:a16="http://schemas.microsoft.com/office/drawing/2014/main" id="{3CC316A5-155D-4044-8F7C-4632CD9EC06D}"/>
              </a:ext>
            </a:extLst>
          </p:cNvPr>
          <p:cNvSpPr/>
          <p:nvPr/>
        </p:nvSpPr>
        <p:spPr>
          <a:xfrm>
            <a:off x="8667918" y="4085993"/>
            <a:ext cx="1534620" cy="698232"/>
          </a:xfrm>
          <a:custGeom>
            <a:avLst/>
            <a:gdLst>
              <a:gd name="connsiteX0" fmla="*/ 331019 w 2757856"/>
              <a:gd name="connsiteY0" fmla="*/ 25020 h 746118"/>
              <a:gd name="connsiteX1" fmla="*/ 49665 w 2757856"/>
              <a:gd name="connsiteY1" fmla="*/ 193832 h 746118"/>
              <a:gd name="connsiteX2" fmla="*/ 35597 w 2757856"/>
              <a:gd name="connsiteY2" fmla="*/ 489254 h 746118"/>
              <a:gd name="connsiteX3" fmla="*/ 415425 w 2757856"/>
              <a:gd name="connsiteY3" fmla="*/ 728404 h 746118"/>
              <a:gd name="connsiteX4" fmla="*/ 1062539 w 2757856"/>
              <a:gd name="connsiteY4" fmla="*/ 728404 h 746118"/>
              <a:gd name="connsiteX5" fmla="*/ 1962871 w 2757856"/>
              <a:gd name="connsiteY5" fmla="*/ 728404 h 746118"/>
              <a:gd name="connsiteX6" fmla="*/ 2666256 w 2757856"/>
              <a:gd name="connsiteY6" fmla="*/ 643998 h 746118"/>
              <a:gd name="connsiteX7" fmla="*/ 2694391 w 2757856"/>
              <a:gd name="connsiteY7" fmla="*/ 151629 h 746118"/>
              <a:gd name="connsiteX8" fmla="*/ 2159819 w 2757856"/>
              <a:gd name="connsiteY8" fmla="*/ 10952 h 746118"/>
              <a:gd name="connsiteX9" fmla="*/ 331019 w 2757856"/>
              <a:gd name="connsiteY9" fmla="*/ 25020 h 74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7856" h="746118">
                <a:moveTo>
                  <a:pt x="331019" y="25020"/>
                </a:moveTo>
                <a:cubicBezTo>
                  <a:pt x="-20673" y="55500"/>
                  <a:pt x="98902" y="116460"/>
                  <a:pt x="49665" y="193832"/>
                </a:cubicBezTo>
                <a:cubicBezTo>
                  <a:pt x="428" y="271204"/>
                  <a:pt x="-25363" y="400159"/>
                  <a:pt x="35597" y="489254"/>
                </a:cubicBezTo>
                <a:cubicBezTo>
                  <a:pt x="96557" y="578349"/>
                  <a:pt x="244268" y="688546"/>
                  <a:pt x="415425" y="728404"/>
                </a:cubicBezTo>
                <a:cubicBezTo>
                  <a:pt x="586582" y="768262"/>
                  <a:pt x="1062539" y="728404"/>
                  <a:pt x="1062539" y="728404"/>
                </a:cubicBezTo>
                <a:cubicBezTo>
                  <a:pt x="1320447" y="728404"/>
                  <a:pt x="1695585" y="742472"/>
                  <a:pt x="1962871" y="728404"/>
                </a:cubicBezTo>
                <a:cubicBezTo>
                  <a:pt x="2230157" y="714336"/>
                  <a:pt x="2544336" y="740127"/>
                  <a:pt x="2666256" y="643998"/>
                </a:cubicBezTo>
                <a:cubicBezTo>
                  <a:pt x="2788176" y="547869"/>
                  <a:pt x="2778797" y="257137"/>
                  <a:pt x="2694391" y="151629"/>
                </a:cubicBezTo>
                <a:cubicBezTo>
                  <a:pt x="2609985" y="46121"/>
                  <a:pt x="2553714" y="27364"/>
                  <a:pt x="2159819" y="10952"/>
                </a:cubicBezTo>
                <a:cubicBezTo>
                  <a:pt x="1765924" y="-5460"/>
                  <a:pt x="682711" y="-5460"/>
                  <a:pt x="331019" y="2502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სწორია - ტაში</a:t>
            </a:r>
            <a:endParaRPr lang="en-US" sz="2000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Freeform: Shape 24">
            <a:extLst>
              <a:ext uri="{FF2B5EF4-FFF2-40B4-BE49-F238E27FC236}">
                <a16:creationId xmlns:a16="http://schemas.microsoft.com/office/drawing/2014/main" id="{D1BC5858-3CD2-4206-A06F-732B87E9DB65}"/>
              </a:ext>
            </a:extLst>
          </p:cNvPr>
          <p:cNvSpPr/>
          <p:nvPr/>
        </p:nvSpPr>
        <p:spPr>
          <a:xfrm>
            <a:off x="10461879" y="4119569"/>
            <a:ext cx="1663337" cy="631077"/>
          </a:xfrm>
          <a:custGeom>
            <a:avLst/>
            <a:gdLst>
              <a:gd name="connsiteX0" fmla="*/ 567064 w 2130672"/>
              <a:gd name="connsiteY0" fmla="*/ 11270 h 1077392"/>
              <a:gd name="connsiteX1" fmla="*/ 4356 w 2130672"/>
              <a:gd name="connsiteY1" fmla="*/ 362962 h 1077392"/>
              <a:gd name="connsiteX2" fmla="*/ 398251 w 2130672"/>
              <a:gd name="connsiteY2" fmla="*/ 1024144 h 1077392"/>
              <a:gd name="connsiteX3" fmla="*/ 1903494 w 2130672"/>
              <a:gd name="connsiteY3" fmla="*/ 939738 h 1077392"/>
              <a:gd name="connsiteX4" fmla="*/ 1987901 w 2130672"/>
              <a:gd name="connsiteY4" fmla="*/ 166014 h 1077392"/>
              <a:gd name="connsiteX5" fmla="*/ 567064 w 2130672"/>
              <a:gd name="connsiteY5" fmla="*/ 11270 h 107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0672" h="1077392">
                <a:moveTo>
                  <a:pt x="567064" y="11270"/>
                </a:moveTo>
                <a:cubicBezTo>
                  <a:pt x="236473" y="44095"/>
                  <a:pt x="32491" y="194150"/>
                  <a:pt x="4356" y="362962"/>
                </a:cubicBezTo>
                <a:cubicBezTo>
                  <a:pt x="-23780" y="531774"/>
                  <a:pt x="81728" y="928015"/>
                  <a:pt x="398251" y="1024144"/>
                </a:cubicBezTo>
                <a:cubicBezTo>
                  <a:pt x="714774" y="1120273"/>
                  <a:pt x="1638552" y="1082760"/>
                  <a:pt x="1903494" y="939738"/>
                </a:cubicBezTo>
                <a:cubicBezTo>
                  <a:pt x="2168436" y="796716"/>
                  <a:pt x="2208295" y="318414"/>
                  <a:pt x="1987901" y="166014"/>
                </a:cubicBezTo>
                <a:cubicBezTo>
                  <a:pt x="1767507" y="13614"/>
                  <a:pt x="897655" y="-21555"/>
                  <a:pt x="567064" y="112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არასწორია - ცვლილება</a:t>
            </a:r>
            <a:endParaRPr lang="en-US" sz="2000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3299847" flipV="1">
            <a:off x="10762012" y="3466981"/>
            <a:ext cx="475752" cy="569534"/>
          </a:xfrm>
          <a:prstGeom prst="rect">
            <a:avLst/>
          </a:prstGeom>
        </p:spPr>
      </p:pic>
      <p:pic>
        <p:nvPicPr>
          <p:cNvPr id="34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7600814" flipH="1" flipV="1">
            <a:off x="9601567" y="3463068"/>
            <a:ext cx="408814" cy="63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8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2" grpId="0" animBg="1"/>
      <p:bldP spid="20" grpId="0" animBg="1"/>
      <p:bldP spid="25" grpId="0" animBg="1"/>
      <p:bldP spid="26" grpId="0" animBg="1"/>
      <p:bldP spid="27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26" y="6371546"/>
            <a:ext cx="1051160" cy="386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4798" y="6215241"/>
            <a:ext cx="447696" cy="6614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23" y="6245224"/>
            <a:ext cx="11413766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05" y="6266128"/>
            <a:ext cx="847075" cy="6117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1959" y="447"/>
            <a:ext cx="567639" cy="1161574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000" dirty="0">
              <a:solidFill>
                <a:srgbClr val="F5F8FA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1771" y="365525"/>
            <a:ext cx="513853" cy="510005"/>
          </a:xfrm>
        </p:spPr>
        <p:txBody>
          <a:bodyPr/>
          <a:lstStyle/>
          <a:p>
            <a:pPr algn="ctr" defTabSz="914309">
              <a:defRPr/>
            </a:pPr>
            <a:fld id="{62143304-E41A-40AF-92E9-EBFC32EEEA57}" type="slidenum">
              <a:rPr lang="en-US" sz="2000">
                <a:solidFill>
                  <a:srgbClr val="F5F8FA"/>
                </a:solidFill>
                <a:latin typeface="Calibri" panose="020F0502020204030204"/>
              </a:rPr>
              <a:pPr algn="ctr" defTabSz="914309">
                <a:defRPr/>
              </a:pPr>
              <a:t>19</a:t>
            </a:fld>
            <a:endParaRPr lang="en-US" sz="2000" dirty="0">
              <a:solidFill>
                <a:srgbClr val="F5F8FA"/>
              </a:solidFill>
              <a:latin typeface="Calibri" panose="020F0502020204030204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54646" y="2573347"/>
            <a:ext cx="5667152" cy="1788699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09"/>
            <a:r>
              <a:rPr lang="ka-GE" sz="40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„ფინანსური </a:t>
            </a:r>
            <a:r>
              <a:rPr lang="ka-GE" sz="4000" dirty="0" err="1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ასოციაციობანა</a:t>
            </a:r>
            <a:r>
              <a:rPr lang="ka-GE" sz="40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3" r="17349"/>
          <a:stretch/>
        </p:blipFill>
        <p:spPr>
          <a:xfrm>
            <a:off x="5288276" y="1527098"/>
            <a:ext cx="5959347" cy="3881199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794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dirty="0" smtClean="0"/>
              <a:t>დღის წესრიგი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EC52C92-5920-4AFF-9F77-1CFBBD36BE4B}" type="slidenum">
              <a:rPr lang="en-GB" smtClean="0"/>
              <a:pPr algn="ctr"/>
              <a:t>2</a:t>
            </a:fld>
            <a:endParaRPr lang="en-GB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1E33A61-6067-4204-A0E6-D5F83EB82F98}"/>
              </a:ext>
            </a:extLst>
          </p:cNvPr>
          <p:cNvSpPr txBox="1">
            <a:spLocks/>
          </p:cNvSpPr>
          <p:nvPr/>
        </p:nvSpPr>
        <p:spPr>
          <a:xfrm>
            <a:off x="1028109" y="2002953"/>
            <a:ext cx="7875409" cy="437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მოიწვიე </a:t>
            </a:r>
            <a:r>
              <a:rPr lang="ka-GE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ფინედუ</a:t>
            </a: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კლასში - კამპანიის შესახებ</a:t>
            </a:r>
            <a:endParaRPr lang="ka-GE" sz="1600" dirty="0">
              <a:solidFill>
                <a:schemeClr val="tx1">
                  <a:lumMod val="85000"/>
                  <a:lumOff val="15000"/>
                </a:schemeClr>
              </a:solidFill>
              <a:latin typeface="Roboto _GEO Nus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endParaRPr lang="ka-GE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Roboto _GEO Nus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ტექნიკური საკითხები</a:t>
            </a: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endParaRPr lang="ka-GE" sz="1600" dirty="0">
              <a:solidFill>
                <a:schemeClr val="tx1">
                  <a:lumMod val="85000"/>
                  <a:lumOff val="15000"/>
                </a:schemeClr>
              </a:solidFill>
              <a:latin typeface="Roboto _GEO Nus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პრეზენტაციების შინაარსი</a:t>
            </a:r>
          </a:p>
          <a:p>
            <a:pPr algn="l">
              <a:lnSpc>
                <a:spcPts val="2200"/>
              </a:lnSpc>
              <a:buClr>
                <a:srgbClr val="609897"/>
              </a:buClr>
            </a:pPr>
            <a:endParaRPr lang="ka-GE" sz="1600" dirty="0">
              <a:solidFill>
                <a:schemeClr val="tx1">
                  <a:lumMod val="85000"/>
                  <a:lumOff val="15000"/>
                </a:schemeClr>
              </a:solidFill>
              <a:latin typeface="Roboto _GEO Nus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თამაშების ინსტრუქცია</a:t>
            </a:r>
            <a:endParaRPr lang="ka-GE" sz="1600" dirty="0">
              <a:solidFill>
                <a:schemeClr val="tx1">
                  <a:lumMod val="85000"/>
                  <a:lumOff val="15000"/>
                </a:schemeClr>
              </a:solidFill>
              <a:latin typeface="Roboto _GEO Nus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lnSpc>
                <a:spcPts val="2200"/>
              </a:lnSpc>
              <a:buClr>
                <a:srgbClr val="609897"/>
              </a:buClr>
            </a:pPr>
            <a:endParaRPr lang="ka-GE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Roboto _GEO Nus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2200"/>
              </a:lnSpc>
              <a:buClr>
                <a:srgbClr val="609897"/>
              </a:buClr>
            </a:pPr>
            <a:endParaRPr lang="ka-GE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Roboto _GEO Nus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9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26" y="6371546"/>
            <a:ext cx="1051160" cy="386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4798" y="6215241"/>
            <a:ext cx="447696" cy="6614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23" y="6245224"/>
            <a:ext cx="11413766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05" y="6266128"/>
            <a:ext cx="847075" cy="6117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1959" y="447"/>
            <a:ext cx="567639" cy="1161574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000" dirty="0">
              <a:solidFill>
                <a:srgbClr val="F5F8FA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1771" y="365525"/>
            <a:ext cx="513853" cy="510005"/>
          </a:xfrm>
        </p:spPr>
        <p:txBody>
          <a:bodyPr/>
          <a:lstStyle/>
          <a:p>
            <a:pPr algn="ctr" defTabSz="914309">
              <a:defRPr/>
            </a:pPr>
            <a:fld id="{62143304-E41A-40AF-92E9-EBFC32EEEA57}" type="slidenum">
              <a:rPr lang="en-US" sz="2000">
                <a:solidFill>
                  <a:srgbClr val="F5F8FA"/>
                </a:solidFill>
                <a:latin typeface="Calibri" panose="020F0502020204030204"/>
              </a:rPr>
              <a:pPr algn="ctr" defTabSz="914309">
                <a:defRPr/>
              </a:pPr>
              <a:t>20</a:t>
            </a:fld>
            <a:endParaRPr lang="en-US" sz="2000" dirty="0">
              <a:solidFill>
                <a:srgbClr val="F5F8FA"/>
              </a:solidFill>
              <a:latin typeface="Calibri" panose="020F0502020204030204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420" y="478463"/>
            <a:ext cx="10514231" cy="98813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რა გვაქვს თამაშში?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599067" y="3252510"/>
            <a:ext cx="4203022" cy="650218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buClr>
                <a:srgbClr val="FF9D00"/>
              </a:buClr>
              <a:defRPr/>
            </a:pPr>
            <a:r>
              <a:rPr lang="ka-GE" sz="20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დაფა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რომელიც უნდა გავიაროთ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b="715"/>
          <a:stretch/>
        </p:blipFill>
        <p:spPr>
          <a:xfrm rot="16200000">
            <a:off x="2123979" y="456021"/>
            <a:ext cx="4260373" cy="6323338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4725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26" y="6371546"/>
            <a:ext cx="1051160" cy="386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4798" y="6215241"/>
            <a:ext cx="447696" cy="6614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23" y="6245224"/>
            <a:ext cx="11413766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05" y="6266128"/>
            <a:ext cx="847075" cy="6117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1959" y="447"/>
            <a:ext cx="567639" cy="1161574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000" dirty="0">
              <a:solidFill>
                <a:srgbClr val="F5F8FA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1771" y="365525"/>
            <a:ext cx="513853" cy="510005"/>
          </a:xfrm>
        </p:spPr>
        <p:txBody>
          <a:bodyPr/>
          <a:lstStyle/>
          <a:p>
            <a:pPr algn="ctr" defTabSz="914309">
              <a:defRPr/>
            </a:pPr>
            <a:fld id="{62143304-E41A-40AF-92E9-EBFC32EEEA57}" type="slidenum">
              <a:rPr lang="en-US" sz="2000">
                <a:solidFill>
                  <a:srgbClr val="F5F8FA"/>
                </a:solidFill>
                <a:latin typeface="Calibri" panose="020F0502020204030204"/>
              </a:rPr>
              <a:pPr algn="ctr" defTabSz="914309">
                <a:defRPr/>
              </a:pPr>
              <a:t>21</a:t>
            </a:fld>
            <a:endParaRPr lang="en-US" sz="2000" dirty="0">
              <a:solidFill>
                <a:srgbClr val="F5F8FA"/>
              </a:solidFill>
              <a:latin typeface="Calibri" panose="020F0502020204030204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420" y="478463"/>
            <a:ext cx="10514231" cy="98813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რა გვაქვს თამაშში?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532629" y="2226905"/>
            <a:ext cx="4203022" cy="650218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buClr>
                <a:srgbClr val="FF9D00"/>
              </a:buClr>
              <a:defRPr/>
            </a:pPr>
            <a:r>
              <a:rPr lang="ka-GE" sz="20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პაიკი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- 4 გუნდი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" r="25786" b="10894"/>
          <a:stretch/>
        </p:blipFill>
        <p:spPr>
          <a:xfrm>
            <a:off x="1100531" y="1496584"/>
            <a:ext cx="5848004" cy="4298419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532629" y="3329753"/>
            <a:ext cx="4269460" cy="16992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გუნდები ირჩევენ ფერებს, პაიკები ეწყობა საწყის უჯრაზე.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6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26" y="6371546"/>
            <a:ext cx="1051160" cy="386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4798" y="6215241"/>
            <a:ext cx="447696" cy="6614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23" y="6245224"/>
            <a:ext cx="11413766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05" y="6266128"/>
            <a:ext cx="847075" cy="6117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1959" y="447"/>
            <a:ext cx="567639" cy="1161574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000" dirty="0">
              <a:solidFill>
                <a:srgbClr val="F5F8FA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1771" y="365525"/>
            <a:ext cx="513853" cy="510005"/>
          </a:xfrm>
        </p:spPr>
        <p:txBody>
          <a:bodyPr/>
          <a:lstStyle/>
          <a:p>
            <a:pPr algn="ctr" defTabSz="914309">
              <a:defRPr/>
            </a:pPr>
            <a:fld id="{62143304-E41A-40AF-92E9-EBFC32EEEA57}" type="slidenum">
              <a:rPr lang="en-US" sz="2000">
                <a:solidFill>
                  <a:srgbClr val="F5F8FA"/>
                </a:solidFill>
                <a:latin typeface="Calibri" panose="020F0502020204030204"/>
              </a:rPr>
              <a:pPr algn="ctr" defTabSz="914309">
                <a:defRPr/>
              </a:pPr>
              <a:t>22</a:t>
            </a:fld>
            <a:endParaRPr lang="en-US" sz="2000" dirty="0">
              <a:solidFill>
                <a:srgbClr val="F5F8FA"/>
              </a:solidFill>
              <a:latin typeface="Calibri" panose="020F0502020204030204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420" y="478463"/>
            <a:ext cx="10514231" cy="98813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რა გვაქვს თამაშში?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489551" y="4627600"/>
            <a:ext cx="4203022" cy="650218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buClr>
                <a:srgbClr val="FF9D00"/>
              </a:buClr>
              <a:defRPr/>
            </a:pPr>
            <a:r>
              <a:rPr lang="ka-GE" sz="20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ტერმინების ბარათები</a:t>
            </a:r>
          </a:p>
          <a:p>
            <a:pPr algn="ctr" defTabSz="914309">
              <a:buClr>
                <a:srgbClr val="FF9D00"/>
              </a:buClr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- 3 სირთულე</a:t>
            </a: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175536" y="4062283"/>
            <a:ext cx="4269460" cy="16992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მონაწილე ირჩევს ბარათის სირთულეს / ხსნის სიტყვას, რომელიც შეხვდება ბარათიდან.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25" b="583"/>
          <a:stretch/>
        </p:blipFill>
        <p:spPr>
          <a:xfrm>
            <a:off x="4055657" y="1577532"/>
            <a:ext cx="3587752" cy="1989558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" t="7894" r="9528" b="6003"/>
          <a:stretch/>
        </p:blipFill>
        <p:spPr>
          <a:xfrm>
            <a:off x="181960" y="1577531"/>
            <a:ext cx="3568719" cy="2000116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1" r="14584" b="19167"/>
          <a:stretch/>
        </p:blipFill>
        <p:spPr>
          <a:xfrm>
            <a:off x="7948387" y="1566976"/>
            <a:ext cx="3484264" cy="2010671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189834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26" y="6371546"/>
            <a:ext cx="1051160" cy="386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4798" y="6215241"/>
            <a:ext cx="447696" cy="6614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23" y="6245224"/>
            <a:ext cx="11413766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05" y="6266128"/>
            <a:ext cx="847075" cy="6117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1959" y="447"/>
            <a:ext cx="567639" cy="1161574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000" dirty="0">
              <a:solidFill>
                <a:srgbClr val="F5F8FA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1771" y="365525"/>
            <a:ext cx="513853" cy="510005"/>
          </a:xfrm>
        </p:spPr>
        <p:txBody>
          <a:bodyPr/>
          <a:lstStyle/>
          <a:p>
            <a:pPr algn="ctr" defTabSz="914309">
              <a:defRPr/>
            </a:pPr>
            <a:fld id="{62143304-E41A-40AF-92E9-EBFC32EEEA57}" type="slidenum">
              <a:rPr lang="en-US" sz="2000">
                <a:solidFill>
                  <a:srgbClr val="F5F8FA"/>
                </a:solidFill>
                <a:latin typeface="Calibri" panose="020F0502020204030204"/>
              </a:rPr>
              <a:pPr algn="ctr" defTabSz="914309">
                <a:defRPr/>
              </a:pPr>
              <a:t>23</a:t>
            </a:fld>
            <a:endParaRPr lang="en-US" sz="2000" dirty="0">
              <a:solidFill>
                <a:srgbClr val="F5F8FA"/>
              </a:solidFill>
              <a:latin typeface="Calibri" panose="020F0502020204030204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420" y="478463"/>
            <a:ext cx="10514231" cy="98813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რა გვაქვს თამაშში?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599003" y="5401210"/>
            <a:ext cx="4203022" cy="650218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buClr>
                <a:srgbClr val="FF9D00"/>
              </a:buClr>
              <a:defRPr/>
            </a:pPr>
            <a:r>
              <a:rPr lang="ka-GE" sz="20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კამათელი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სიტყვის ახსნის მეთოდი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26375" r="24780" b="42353"/>
          <a:stretch/>
        </p:blipFill>
        <p:spPr>
          <a:xfrm>
            <a:off x="849044" y="2659078"/>
            <a:ext cx="1764247" cy="1728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4" t="21119" r="21912" b="44001"/>
          <a:stretch/>
        </p:blipFill>
        <p:spPr>
          <a:xfrm>
            <a:off x="2505687" y="4321073"/>
            <a:ext cx="1355023" cy="1370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7" t="33511" r="48332" b="32087"/>
          <a:stretch/>
        </p:blipFill>
        <p:spPr>
          <a:xfrm>
            <a:off x="3335675" y="2840824"/>
            <a:ext cx="1307004" cy="1358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0" t="23696" r="20269" b="40319"/>
          <a:stretch/>
        </p:blipFill>
        <p:spPr>
          <a:xfrm>
            <a:off x="2513697" y="1302095"/>
            <a:ext cx="1354891" cy="1358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ight Arrow 19"/>
          <p:cNvSpPr/>
          <p:nvPr/>
        </p:nvSpPr>
        <p:spPr>
          <a:xfrm>
            <a:off x="2584915" y="3404116"/>
            <a:ext cx="681046" cy="279099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ight Arrow 20"/>
          <p:cNvSpPr/>
          <p:nvPr/>
        </p:nvSpPr>
        <p:spPr>
          <a:xfrm rot="2351268">
            <a:off x="1892283" y="4512845"/>
            <a:ext cx="681046" cy="279099"/>
          </a:xfrm>
          <a:prstGeom prst="rightArrow">
            <a:avLst/>
          </a:prstGeom>
          <a:solidFill>
            <a:srgbClr val="F21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ight Arrow 21"/>
          <p:cNvSpPr/>
          <p:nvPr/>
        </p:nvSpPr>
        <p:spPr>
          <a:xfrm rot="19713266">
            <a:off x="1932853" y="2201924"/>
            <a:ext cx="681046" cy="279099"/>
          </a:xfrm>
          <a:prstGeom prst="rightArrow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770" y="1587861"/>
            <a:ext cx="2553487" cy="3558551"/>
          </a:xfrm>
          <a:prstGeom prst="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</p:pic>
      <p:sp>
        <p:nvSpPr>
          <p:cNvPr id="3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431751" y="1599518"/>
            <a:ext cx="2378070" cy="8544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ხსნის </a:t>
            </a:r>
            <a:r>
              <a:rPr lang="ka-GE" sz="20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არავერბალურად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431751" y="2939920"/>
            <a:ext cx="2378070" cy="8544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ხსნის 3 სიტყვით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431751" y="4280321"/>
            <a:ext cx="2378070" cy="8544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1F5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ხატავს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944085" y="1981111"/>
            <a:ext cx="375871" cy="0"/>
          </a:xfrm>
          <a:prstGeom prst="straightConnector1">
            <a:avLst/>
          </a:prstGeom>
          <a:ln w="38100">
            <a:solidFill>
              <a:srgbClr val="FF9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944085" y="3377017"/>
            <a:ext cx="375871" cy="0"/>
          </a:xfrm>
          <a:prstGeom prst="straightConnector1">
            <a:avLst/>
          </a:prstGeom>
          <a:ln w="38100">
            <a:solidFill>
              <a:srgbClr val="009C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944085" y="4652394"/>
            <a:ext cx="375871" cy="0"/>
          </a:xfrm>
          <a:prstGeom prst="straightConnector1">
            <a:avLst/>
          </a:prstGeom>
          <a:ln w="38100">
            <a:solidFill>
              <a:srgbClr val="F21F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684176" y="1944617"/>
            <a:ext cx="1850372" cy="764989"/>
          </a:xfrm>
          <a:prstGeom prst="roundRect">
            <a:avLst/>
          </a:prstGeom>
          <a:noFill/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684175" y="3003048"/>
            <a:ext cx="1850372" cy="764989"/>
          </a:xfrm>
          <a:prstGeom prst="roundRect">
            <a:avLst/>
          </a:prstGeom>
          <a:noFill/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684175" y="4024113"/>
            <a:ext cx="1850372" cy="764989"/>
          </a:xfrm>
          <a:prstGeom prst="roundRect">
            <a:avLst/>
          </a:prstGeom>
          <a:noFill/>
          <a:ln w="28575">
            <a:solidFill>
              <a:srgbClr val="F21F5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81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26" y="6371546"/>
            <a:ext cx="1051160" cy="386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4798" y="6215241"/>
            <a:ext cx="447696" cy="6614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23" y="6245224"/>
            <a:ext cx="11413766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05" y="6266128"/>
            <a:ext cx="847075" cy="6117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1959" y="447"/>
            <a:ext cx="567639" cy="1161574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000" dirty="0">
              <a:solidFill>
                <a:srgbClr val="F5F8FA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1771" y="365525"/>
            <a:ext cx="513853" cy="510005"/>
          </a:xfrm>
        </p:spPr>
        <p:txBody>
          <a:bodyPr/>
          <a:lstStyle/>
          <a:p>
            <a:pPr algn="ctr" defTabSz="914309">
              <a:defRPr/>
            </a:pPr>
            <a:fld id="{62143304-E41A-40AF-92E9-EBFC32EEEA57}" type="slidenum">
              <a:rPr lang="en-US" sz="2000">
                <a:solidFill>
                  <a:srgbClr val="F5F8FA"/>
                </a:solidFill>
                <a:latin typeface="Calibri" panose="020F0502020204030204"/>
              </a:rPr>
              <a:pPr algn="ctr" defTabSz="914309">
                <a:defRPr/>
              </a:pPr>
              <a:t>24</a:t>
            </a:fld>
            <a:endParaRPr lang="en-US" sz="2000" dirty="0">
              <a:solidFill>
                <a:srgbClr val="F5F8FA"/>
              </a:solidFill>
              <a:latin typeface="Calibri" panose="020F0502020204030204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420" y="478463"/>
            <a:ext cx="10514231" cy="98813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რა გვაქვს თამაშში?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532629" y="2226905"/>
            <a:ext cx="4203022" cy="650218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buClr>
                <a:srgbClr val="FF9D00"/>
              </a:buClr>
              <a:defRPr/>
            </a:pPr>
            <a:r>
              <a:rPr lang="ka-GE" sz="20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ქვიშის საათი</a:t>
            </a:r>
            <a:endParaRPr lang="ka-GE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532629" y="3329753"/>
            <a:ext cx="4269460" cy="24274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გუნდის წევრი ხსნის სიტყვას, თავისი გუნდის წევრები ცდილობენ გამოიცნონ დროის ამოწურვამდე - ხმამაღლა.</a:t>
            </a:r>
          </a:p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დანარჩენი გუნდები ფურცელზე წერენ თავის 1 ვერსიას.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r="15062"/>
          <a:stretch/>
        </p:blipFill>
        <p:spPr>
          <a:xfrm>
            <a:off x="1080213" y="1466601"/>
            <a:ext cx="5858861" cy="4290630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24239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26" y="6371546"/>
            <a:ext cx="1051160" cy="386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4798" y="6215241"/>
            <a:ext cx="447696" cy="6614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23" y="6245224"/>
            <a:ext cx="11413766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05" y="6266128"/>
            <a:ext cx="847075" cy="6117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1959" y="447"/>
            <a:ext cx="567639" cy="1161574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000" dirty="0">
              <a:solidFill>
                <a:srgbClr val="F5F8FA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1771" y="365525"/>
            <a:ext cx="513853" cy="510005"/>
          </a:xfrm>
        </p:spPr>
        <p:txBody>
          <a:bodyPr/>
          <a:lstStyle/>
          <a:p>
            <a:pPr algn="ctr" defTabSz="914309">
              <a:defRPr/>
            </a:pPr>
            <a:fld id="{62143304-E41A-40AF-92E9-EBFC32EEEA57}" type="slidenum">
              <a:rPr lang="en-US" sz="2000">
                <a:solidFill>
                  <a:srgbClr val="F5F8FA"/>
                </a:solidFill>
                <a:latin typeface="Calibri" panose="020F0502020204030204"/>
              </a:rPr>
              <a:pPr algn="ctr" defTabSz="914309">
                <a:defRPr/>
              </a:pPr>
              <a:t>25</a:t>
            </a:fld>
            <a:endParaRPr lang="en-US" sz="2000" dirty="0">
              <a:solidFill>
                <a:srgbClr val="F5F8FA"/>
              </a:solidFill>
              <a:latin typeface="Calibri" panose="020F0502020204030204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420" y="478463"/>
            <a:ext cx="10514231" cy="98813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მოძრაობს პაიკი?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620786" y="3647412"/>
            <a:ext cx="4686919" cy="18414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თავისი გუნდის მიერ გამოცნობა -3, 4 ან 5 უჯრით წინ, ბარათის შესაბამისად.</a:t>
            </a:r>
          </a:p>
          <a:p>
            <a:pPr algn="ctr" defTabSz="914309">
              <a:defRPr/>
            </a:pPr>
            <a:endParaRPr lang="ka-GE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სხვა გუნდის მიერ გამოცნობა - 1 უჯრით წინ.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86" y="1700094"/>
            <a:ext cx="1306117" cy="17138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42" y="1696789"/>
            <a:ext cx="1351640" cy="16979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082" y="1700094"/>
            <a:ext cx="1322564" cy="16913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" r="25786" b="10894"/>
          <a:stretch/>
        </p:blipFill>
        <p:spPr>
          <a:xfrm>
            <a:off x="918421" y="1944616"/>
            <a:ext cx="4446502" cy="3268282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24141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26" y="6371546"/>
            <a:ext cx="1051160" cy="386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4798" y="6215241"/>
            <a:ext cx="447696" cy="6614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23" y="6245224"/>
            <a:ext cx="11413766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05" y="6266128"/>
            <a:ext cx="847075" cy="6117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1959" y="447"/>
            <a:ext cx="567639" cy="1161574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000" dirty="0">
              <a:solidFill>
                <a:srgbClr val="F5F8FA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1771" y="365525"/>
            <a:ext cx="513853" cy="510005"/>
          </a:xfrm>
        </p:spPr>
        <p:txBody>
          <a:bodyPr/>
          <a:lstStyle/>
          <a:p>
            <a:pPr algn="ctr" defTabSz="914309">
              <a:defRPr/>
            </a:pPr>
            <a:fld id="{62143304-E41A-40AF-92E9-EBFC32EEEA57}" type="slidenum">
              <a:rPr lang="en-US" sz="2000">
                <a:solidFill>
                  <a:srgbClr val="F5F8FA"/>
                </a:solidFill>
                <a:latin typeface="Calibri" panose="020F0502020204030204"/>
              </a:rPr>
              <a:pPr algn="ctr" defTabSz="914309">
                <a:defRPr/>
              </a:pPr>
              <a:t>26</a:t>
            </a:fld>
            <a:endParaRPr lang="en-US" sz="2000" dirty="0">
              <a:solidFill>
                <a:srgbClr val="F5F8FA"/>
              </a:solidFill>
              <a:latin typeface="Calibri" panose="020F0502020204030204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420" y="478463"/>
            <a:ext cx="10514231" cy="98813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420" y="1665982"/>
            <a:ext cx="2903274" cy="10271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ლასს ჰყოფთ 4 გუნდად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50021" y="1649249"/>
            <a:ext cx="2903274" cy="10271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გუნდები ინაწილებენ ფერად პაიკებს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28497" y="1640036"/>
            <a:ext cx="2903274" cy="10271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განსაზღვრავთ რიგითობას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28497" y="3040869"/>
            <a:ext cx="2903274" cy="10271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გუნდიდან 1 მონაწილე ხსნის სიტყვას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50021" y="3040869"/>
            <a:ext cx="2903274" cy="10271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გორებს კამათელს, ირჩევს ბარათის სირთულეს, ხსნის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420" y="3040869"/>
            <a:ext cx="2903274" cy="10271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გუნდი ხმამაღლა ამბობს ვერსიებს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903980" y="2082861"/>
            <a:ext cx="365712" cy="274284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408040" y="2082861"/>
            <a:ext cx="365712" cy="274284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ight Arrow 20"/>
          <p:cNvSpPr/>
          <p:nvPr/>
        </p:nvSpPr>
        <p:spPr>
          <a:xfrm flipH="1">
            <a:off x="3903980" y="3444130"/>
            <a:ext cx="365712" cy="274284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ight Arrow 21"/>
          <p:cNvSpPr/>
          <p:nvPr/>
        </p:nvSpPr>
        <p:spPr>
          <a:xfrm flipH="1">
            <a:off x="7408040" y="3444130"/>
            <a:ext cx="365712" cy="274284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ight Arrow 23"/>
          <p:cNvSpPr/>
          <p:nvPr/>
        </p:nvSpPr>
        <p:spPr>
          <a:xfrm rot="5400000">
            <a:off x="9197278" y="2692582"/>
            <a:ext cx="365712" cy="274284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ight Arrow 25"/>
          <p:cNvSpPr/>
          <p:nvPr/>
        </p:nvSpPr>
        <p:spPr>
          <a:xfrm rot="5400000">
            <a:off x="2187201" y="4113771"/>
            <a:ext cx="365712" cy="274284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420" y="4450705"/>
            <a:ext cx="2903274" cy="10271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დანარჩენი გუნდები ფურცელზე წერენ 1 ვერსიას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50021" y="4450705"/>
            <a:ext cx="2903274" cy="10271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გადააადგილებთ პაიკს შესაბამისად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903980" y="4884318"/>
            <a:ext cx="365712" cy="274284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898684" y="4450705"/>
            <a:ext cx="2903274" cy="10271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იმეორებთ / ხსნით ტერმინს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7452642" y="4884318"/>
            <a:ext cx="365712" cy="274284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81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26" y="6371546"/>
            <a:ext cx="1051160" cy="386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4798" y="6215241"/>
            <a:ext cx="447696" cy="6614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23" y="6245224"/>
            <a:ext cx="11413766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05" y="6266128"/>
            <a:ext cx="847075" cy="6117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1959" y="447"/>
            <a:ext cx="567639" cy="1161574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000" dirty="0">
              <a:solidFill>
                <a:srgbClr val="F5F8FA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1771" y="365525"/>
            <a:ext cx="513853" cy="510005"/>
          </a:xfrm>
        </p:spPr>
        <p:txBody>
          <a:bodyPr/>
          <a:lstStyle/>
          <a:p>
            <a:pPr algn="ctr" defTabSz="914309">
              <a:defRPr/>
            </a:pPr>
            <a:fld id="{62143304-E41A-40AF-92E9-EBFC32EEEA57}" type="slidenum">
              <a:rPr lang="en-US" sz="2000">
                <a:solidFill>
                  <a:srgbClr val="F5F8FA"/>
                </a:solidFill>
                <a:latin typeface="Calibri" panose="020F0502020204030204"/>
              </a:rPr>
              <a:pPr algn="ctr" defTabSz="914309">
                <a:defRPr/>
              </a:pPr>
              <a:t>27</a:t>
            </a:fld>
            <a:endParaRPr lang="en-US" sz="2000" dirty="0">
              <a:solidFill>
                <a:srgbClr val="F5F8FA"/>
              </a:solidFill>
              <a:latin typeface="Calibri" panose="020F0502020204030204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420" y="478463"/>
            <a:ext cx="10514231" cy="98813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თუ მონაწილემ სიტყვა არ იცის: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731457" y="1565739"/>
            <a:ext cx="4203022" cy="650218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buClr>
                <a:srgbClr val="FF9D00"/>
              </a:buClr>
              <a:defRPr/>
            </a:pPr>
            <a:r>
              <a:rPr lang="ka-GE" sz="20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დახმარების ბარათი:</a:t>
            </a:r>
            <a:endParaRPr lang="ka-GE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902192" y="2572856"/>
            <a:ext cx="1757452" cy="10547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ეძებს ტერმინების ბროშურაში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21" y="1586383"/>
            <a:ext cx="4506313" cy="2497853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54243" y="2572856"/>
            <a:ext cx="1757452" cy="10547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ეძებს </a:t>
            </a:r>
            <a:r>
              <a:rPr lang="ka-GE" sz="20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ფინედუს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ლექსიკონში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953045" y="2572856"/>
            <a:ext cx="1757452" cy="10547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ეძებს ინტერნეტში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421" y="4726287"/>
            <a:ext cx="1757452" cy="10547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ან უხსნით თქვენ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3072060" y="4726287"/>
            <a:ext cx="1757452" cy="10547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ან ცვლის ბარათს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6672915" y="3718521"/>
            <a:ext cx="216004" cy="265967"/>
          </a:xfrm>
          <a:prstGeom prst="down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8832967" y="3728684"/>
            <a:ext cx="216004" cy="265967"/>
          </a:xfrm>
          <a:prstGeom prst="down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01" y="4207686"/>
            <a:ext cx="1260632" cy="1805436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9"/>
          <a:stretch/>
        </p:blipFill>
        <p:spPr>
          <a:xfrm>
            <a:off x="7991468" y="4319212"/>
            <a:ext cx="2388024" cy="1431618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868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26" y="6371546"/>
            <a:ext cx="1051160" cy="386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4798" y="6215241"/>
            <a:ext cx="447696" cy="6614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23" y="6245224"/>
            <a:ext cx="11413766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05" y="6266128"/>
            <a:ext cx="847075" cy="6117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1959" y="447"/>
            <a:ext cx="567639" cy="1161574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000" dirty="0">
              <a:solidFill>
                <a:srgbClr val="F5F8FA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1771" y="365525"/>
            <a:ext cx="513853" cy="510005"/>
          </a:xfrm>
        </p:spPr>
        <p:txBody>
          <a:bodyPr/>
          <a:lstStyle/>
          <a:p>
            <a:pPr algn="ctr" defTabSz="914309">
              <a:defRPr/>
            </a:pPr>
            <a:fld id="{62143304-E41A-40AF-92E9-EBFC32EEEA57}" type="slidenum">
              <a:rPr lang="en-US" sz="2000">
                <a:solidFill>
                  <a:srgbClr val="F5F8FA"/>
                </a:solidFill>
                <a:latin typeface="Calibri" panose="020F0502020204030204"/>
              </a:rPr>
              <a:pPr algn="ctr" defTabSz="914309">
                <a:defRPr/>
              </a:pPr>
              <a:t>28</a:t>
            </a:fld>
            <a:endParaRPr lang="en-US" sz="2000" dirty="0">
              <a:solidFill>
                <a:srgbClr val="F5F8FA"/>
              </a:solidFill>
              <a:latin typeface="Calibri" panose="020F0502020204030204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420" y="478463"/>
            <a:ext cx="10514231" cy="98813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თამაშის წესები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108576" y="5641480"/>
            <a:ext cx="9588512" cy="477424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buClr>
                <a:srgbClr val="FF9D00"/>
              </a:buClr>
              <a:defRPr/>
            </a:pPr>
            <a:r>
              <a:rPr lang="ka-GE" sz="20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შეიძლება ნებისმიერი წესის დამატება, თუ ყველა თანხმდება!</a:t>
            </a:r>
            <a:endParaRPr lang="ka-GE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069550" y="1466600"/>
            <a:ext cx="5627538" cy="47742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თამაშობს 4 გუნდი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t="5516" r="-483" b="15437"/>
          <a:stretch/>
        </p:blipFill>
        <p:spPr>
          <a:xfrm>
            <a:off x="1108575" y="1496584"/>
            <a:ext cx="2772039" cy="3892063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sp>
        <p:nvSpPr>
          <p:cNvPr id="2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069550" y="2156043"/>
            <a:ext cx="5627538" cy="47742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ბარათის სირთულეს ირჩევს მოთამაშე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069550" y="2845485"/>
            <a:ext cx="5627538" cy="47742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სიტყვის ახსნის მეთოდს ადგენს კამათელი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069550" y="3538421"/>
            <a:ext cx="5627538" cy="47742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სიტყვის გამოცნობის დრო - ქვიშის საათი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069550" y="4231356"/>
            <a:ext cx="5627538" cy="47742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პაიკი მოძრაობს სიტყვის სირთულის მიხედვით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069550" y="4907342"/>
            <a:ext cx="5627538" cy="47742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შეიძლება ბარათის ცვლილება / დახმარება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5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6968" y="2325577"/>
            <a:ext cx="929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მადლობას გიხდით ყურადღებისთვის!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6968" y="3588124"/>
            <a:ext cx="8358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a-GE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  <a:p>
            <a:r>
              <a:rPr lang="ka-G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შეკითხვები?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  <a:p>
            <a:r>
              <a:rPr lang="ka-G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საკონტაქტო პირები: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  <a:p>
            <a:endParaRPr lang="ka-GE" b="1" dirty="0" smtClean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  <a:p>
            <a:r>
              <a:rPr lang="ka-G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Nus" panose="02000000000000000000" pitchFamily="2" charset="0"/>
              </a:rPr>
              <a:t>თინათინ გუჯაბიძე -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Nus" panose="02000000000000000000" pitchFamily="2" charset="0"/>
              </a:rPr>
              <a:t>tinatin.Gujabidze@nbg.gov.ge – 598 60 66 18</a:t>
            </a:r>
            <a:endParaRPr lang="ka-GE" dirty="0" smtClean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Nus" panose="02000000000000000000" pitchFamily="2" charset="0"/>
            </a:endParaRPr>
          </a:p>
          <a:p>
            <a:r>
              <a:rPr lang="ka-G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Nus" panose="02000000000000000000" pitchFamily="2" charset="0"/>
              </a:rPr>
              <a:t>ნინო კიზირია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Nus" panose="02000000000000000000" pitchFamily="2" charset="0"/>
              </a:rPr>
              <a:t> - nino.kiziria@nbg.gov.ge – 598 89 83 87 </a:t>
            </a:r>
            <a:endParaRPr lang="ka-GE" dirty="0" smtClean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Nus" panose="02000000000000000000" pitchFamily="2" charset="0"/>
            </a:endParaRP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208" y="6418062"/>
            <a:ext cx="4877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defRPr>
            </a:lvl1pPr>
          </a:lstStyle>
          <a:p>
            <a:r>
              <a:rPr lang="ka-GE" sz="1600" b="0" dirty="0" smtClean="0">
                <a:solidFill>
                  <a:schemeClr val="bg1"/>
                </a:solidFill>
              </a:rPr>
              <a:t>დაზოგვის მსოფლიო დღე 2025</a:t>
            </a:r>
            <a:endParaRPr lang="ka-GE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dirty="0" smtClean="0"/>
              <a:t>მოიწვიე </a:t>
            </a:r>
            <a:r>
              <a:rPr lang="ka-GE" dirty="0" err="1" smtClean="0"/>
              <a:t>ფინედუ</a:t>
            </a:r>
            <a:r>
              <a:rPr lang="ka-GE" dirty="0" smtClean="0"/>
              <a:t> კლასში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EC52C92-5920-4AFF-9F77-1CFBBD36BE4B}" type="slidenum">
              <a:rPr lang="en-GB" smtClean="0"/>
              <a:pPr algn="ctr"/>
              <a:t>3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028110" y="1576303"/>
            <a:ext cx="9693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ღია გაკვეთილი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VII-XII </a:t>
            </a:r>
            <a:r>
              <a:rPr lang="ka-G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კლასის მოსწავლეებისთვის</a:t>
            </a:r>
            <a:endParaRPr lang="ka-GE" b="1" dirty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270" y="2584123"/>
            <a:ext cx="5104567" cy="28713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28571" y="2080213"/>
            <a:ext cx="6578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გაკვეთილების ჩატარების პერიოდი: 2-31 ოქტომბერი</a:t>
            </a:r>
            <a:endParaRPr lang="ka-GE" b="1" dirty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8110" y="2705184"/>
            <a:ext cx="189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თემატიკა:</a:t>
            </a:r>
            <a:endParaRPr lang="ka-GE" b="1" dirty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1E33A61-6067-4204-A0E6-D5F83EB82F98}"/>
              </a:ext>
            </a:extLst>
          </p:cNvPr>
          <p:cNvSpPr txBox="1">
            <a:spLocks/>
          </p:cNvSpPr>
          <p:nvPr/>
        </p:nvSpPr>
        <p:spPr>
          <a:xfrm>
            <a:off x="1028110" y="3077364"/>
            <a:ext cx="5067096" cy="1014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დაზოგვის მსოფლიო დღე</a:t>
            </a: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ლარის 30 წლის იუბილე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1E33A61-6067-4204-A0E6-D5F83EB82F98}"/>
              </a:ext>
            </a:extLst>
          </p:cNvPr>
          <p:cNvSpPr txBox="1">
            <a:spLocks/>
          </p:cNvSpPr>
          <p:nvPr/>
        </p:nvSpPr>
        <p:spPr>
          <a:xfrm>
            <a:off x="1028110" y="4746240"/>
            <a:ext cx="5931192" cy="1347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მოკლე შესავალი / პრეზენტაცია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Roboto _GEO Nus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აქტივობა: ლარის ისტორიის ბარათები</a:t>
            </a: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სამაგიდო თამაში: ფინანსური </a:t>
            </a:r>
            <a:r>
              <a:rPr lang="ka-GE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ასოციაციობანა</a:t>
            </a:r>
            <a:endParaRPr lang="ka-GE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Roboto _GEO Nus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8110" y="4376908"/>
            <a:ext cx="3626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გ</a:t>
            </a:r>
            <a:r>
              <a:rPr lang="ka-GE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აკვეთილის</a:t>
            </a:r>
            <a:r>
              <a:rPr lang="ka-G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 მსვლელობა </a:t>
            </a:r>
            <a:endParaRPr lang="ka-GE" b="1" dirty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dirty="0" smtClean="0"/>
              <a:t>გაკვეთილის დაგეგმვა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EC52C92-5920-4AFF-9F77-1CFBBD36BE4B}" type="slidenum">
              <a:rPr lang="en-GB" smtClean="0"/>
              <a:pPr algn="ctr"/>
              <a:t>4</a:t>
            </a:fld>
            <a:endParaRPr lang="en-GB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1E33A61-6067-4204-A0E6-D5F83EB82F98}"/>
              </a:ext>
            </a:extLst>
          </p:cNvPr>
          <p:cNvSpPr txBox="1">
            <a:spLocks/>
          </p:cNvSpPr>
          <p:nvPr/>
        </p:nvSpPr>
        <p:spPr>
          <a:xfrm>
            <a:off x="1028109" y="1844824"/>
            <a:ext cx="9963641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  <a:buClr>
                <a:srgbClr val="609897"/>
              </a:buClr>
            </a:pPr>
            <a:r>
              <a:rPr lang="ka-G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გაკვეთილის ჩატარებამდე: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Roboto _GEO Nus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ირჩევთ თქვენს ან ნებისმიერ კლასს -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VII</a:t>
            </a: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-დან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XII</a:t>
            </a: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-ს ჩათვლით</a:t>
            </a: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ირჩევთ ნებისმიერ დღეს 2-იდან 31 ოქტომბრის ჩათვლით</a:t>
            </a: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მასწავლებელს წინასწარ თხოვთ კლასის მომზადებას (იხ. ინსტრუქცია)</a:t>
            </a:r>
          </a:p>
          <a:p>
            <a:pPr algn="l">
              <a:lnSpc>
                <a:spcPts val="2200"/>
              </a:lnSpc>
              <a:buClr>
                <a:srgbClr val="609897"/>
              </a:buClr>
            </a:pPr>
            <a:r>
              <a:rPr lang="ka-G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გაკვეთილზე: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Roboto _GEO Nus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ურიგებთ სამაგიდო თამაშს და საგანმანათლებლო მასალებს (გამოგიგზავნით 30 სექტემბრის შემდეგ)</a:t>
            </a:r>
          </a:p>
          <a:p>
            <a:pPr algn="l">
              <a:lnSpc>
                <a:spcPts val="2200"/>
              </a:lnSpc>
              <a:buClr>
                <a:srgbClr val="609897"/>
              </a:buClr>
            </a:pPr>
            <a:r>
              <a:rPr lang="ka-GE" sz="1600" b="1" dirty="0" smtClean="0"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გაკვეთილის ჩატარების შემდეგ:</a:t>
            </a: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მოგვწერთ მასწავლებლის </a:t>
            </a:r>
            <a:r>
              <a:rPr lang="ka-GE" sz="1600" dirty="0" smtClean="0"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სახელს და გვარს, მეილს, სკოლის დასახელებას: </a:t>
            </a:r>
            <a:r>
              <a:rPr lang="ka-GE" sz="1600" dirty="0" smtClean="0"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გავუგზავნით ელექტრონულ სერტიფიკატს</a:t>
            </a: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გაკვეთილის ჩატარების შესახებ მოგვწერეთ: </a:t>
            </a:r>
            <a:r>
              <a:rPr lang="en-US" sz="1600" b="1" dirty="0" smtClean="0">
                <a:solidFill>
                  <a:srgbClr val="609897"/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info@finedu.gov.ge</a:t>
            </a: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endParaRPr lang="ka-GE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Roboto _GEO Nus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340768"/>
            <a:ext cx="9069238" cy="369332"/>
          </a:xfrm>
          <a:prstGeom prst="rect">
            <a:avLst/>
          </a:prstGeom>
          <a:solidFill>
            <a:srgbClr val="609897"/>
          </a:solidFill>
        </p:spPr>
        <p:txBody>
          <a:bodyPr wrap="square">
            <a:spAutoFit/>
          </a:bodyPr>
          <a:lstStyle/>
          <a:p>
            <a:r>
              <a:rPr lang="ka-GE" b="1" dirty="0" smtClean="0">
                <a:solidFill>
                  <a:schemeClr val="bg1"/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უთანხმდებით თქვენივე სკოლის მასწავლებელს 1 გაკვეთილის ჩატარებაზე</a:t>
            </a:r>
            <a:endParaRPr lang="ka-GE" b="1" dirty="0">
              <a:solidFill>
                <a:schemeClr val="bg1"/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dirty="0" smtClean="0"/>
              <a:t>საგანმანათლებლო მასალები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EC52C92-5920-4AFF-9F77-1CFBBD36BE4B}" type="slidenum">
              <a:rPr lang="en-GB" smtClean="0"/>
              <a:pPr algn="ctr"/>
              <a:t>5</a:t>
            </a:fld>
            <a:endParaRPr lang="en-GB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1E33A61-6067-4204-A0E6-D5F83EB82F98}"/>
              </a:ext>
            </a:extLst>
          </p:cNvPr>
          <p:cNvSpPr txBox="1">
            <a:spLocks/>
          </p:cNvSpPr>
          <p:nvPr/>
        </p:nvSpPr>
        <p:spPr>
          <a:xfrm>
            <a:off x="914400" y="3738127"/>
            <a:ext cx="8997230" cy="2104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ლარის ისტორიის ბარათები (გამოიყენებთ გაკვეთილზე და დატოვებთ კლასში)</a:t>
            </a: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სამაგიდო თამაში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ფინანსური </a:t>
            </a:r>
            <a:r>
              <a:rPr lang="ka-GE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ასოციაციობანა</a:t>
            </a: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 (გამოიყენებთ გაკვეთილზე და დატოვებთ კლასში)</a:t>
            </a: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კომიქსები (დაურიგებთ მოსწავლეებს)</a:t>
            </a: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ბლოკნოტი და კალამი (აჩუქებთ მასწავლებელს)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1574875"/>
            <a:ext cx="8853214" cy="369332"/>
          </a:xfrm>
          <a:prstGeom prst="rect">
            <a:avLst/>
          </a:prstGeom>
          <a:solidFill>
            <a:srgbClr val="609897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ო</a:t>
            </a:r>
            <a:r>
              <a:rPr lang="ka-GE" b="1" dirty="0" err="1" smtClean="0">
                <a:solidFill>
                  <a:schemeClr val="bg1"/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ნლაინ</a:t>
            </a:r>
            <a:r>
              <a:rPr lang="ka-GE" b="1" dirty="0" smtClean="0">
                <a:solidFill>
                  <a:schemeClr val="bg1"/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 მასალა - გამოგეგზავნებათ მეილზე:</a:t>
            </a:r>
            <a:endParaRPr lang="ka-GE" b="1" dirty="0">
              <a:solidFill>
                <a:schemeClr val="bg1"/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9701" y="3221726"/>
            <a:ext cx="8847175" cy="369332"/>
          </a:xfrm>
          <a:prstGeom prst="rect">
            <a:avLst/>
          </a:prstGeom>
          <a:solidFill>
            <a:srgbClr val="609897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ს</a:t>
            </a:r>
            <a:r>
              <a:rPr lang="ka-GE" b="1" dirty="0" smtClean="0">
                <a:solidFill>
                  <a:schemeClr val="bg1"/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კოლაში წასაღები მასალა - გამოგეგზავნებათ სახლში:</a:t>
            </a:r>
            <a:endParaRPr lang="ka-GE" b="1" dirty="0">
              <a:solidFill>
                <a:schemeClr val="bg1"/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1E33A61-6067-4204-A0E6-D5F83EB82F98}"/>
              </a:ext>
            </a:extLst>
          </p:cNvPr>
          <p:cNvSpPr txBox="1">
            <a:spLocks/>
          </p:cNvSpPr>
          <p:nvPr/>
        </p:nvSpPr>
        <p:spPr>
          <a:xfrm>
            <a:off x="914400" y="2044672"/>
            <a:ext cx="5829466" cy="1024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პრეზენტაცია</a:t>
            </a: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გაკვეთილის ტექსტი/ინსტრუქცია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" y="5842974"/>
            <a:ext cx="8853214" cy="369332"/>
          </a:xfrm>
          <a:prstGeom prst="rect">
            <a:avLst/>
          </a:prstGeom>
          <a:solidFill>
            <a:srgbClr val="609897"/>
          </a:solidFill>
        </p:spPr>
        <p:txBody>
          <a:bodyPr wrap="square">
            <a:spAutoFit/>
          </a:bodyPr>
          <a:lstStyle/>
          <a:p>
            <a:r>
              <a:rPr lang="ka-GE" b="1" dirty="0" err="1" smtClean="0">
                <a:solidFill>
                  <a:schemeClr val="bg1"/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ფინედუს</a:t>
            </a:r>
            <a:r>
              <a:rPr lang="ka-GE" b="1" dirty="0" smtClean="0">
                <a:solidFill>
                  <a:schemeClr val="bg1"/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 მაისური - თქვენთვის</a:t>
            </a:r>
            <a:endParaRPr lang="ka-GE" b="1" dirty="0">
              <a:solidFill>
                <a:schemeClr val="bg1"/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26" y="6371546"/>
            <a:ext cx="1051160" cy="386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4798" y="6215241"/>
            <a:ext cx="447696" cy="6614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23" y="6245224"/>
            <a:ext cx="11413766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05" y="6266128"/>
            <a:ext cx="847075" cy="6117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1959" y="447"/>
            <a:ext cx="567639" cy="1161574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000" dirty="0">
              <a:solidFill>
                <a:srgbClr val="009CA8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1771" y="365525"/>
            <a:ext cx="513853" cy="510005"/>
          </a:xfrm>
        </p:spPr>
        <p:txBody>
          <a:bodyPr/>
          <a:lstStyle/>
          <a:p>
            <a:pPr algn="ctr" defTabSz="914309">
              <a:defRPr/>
            </a:pPr>
            <a:fld id="{62143304-E41A-40AF-92E9-EBFC32EEEA57}" type="slidenum">
              <a:rPr lang="en-US" sz="2000">
                <a:solidFill>
                  <a:srgbClr val="F5F8FA"/>
                </a:solidFill>
                <a:latin typeface="Calibri" panose="020F0502020204030204"/>
              </a:rPr>
              <a:pPr algn="ctr" defTabSz="914309">
                <a:defRPr/>
              </a:pPr>
              <a:t>6</a:t>
            </a:fld>
            <a:endParaRPr lang="en-US" sz="2000" dirty="0">
              <a:solidFill>
                <a:srgbClr val="F5F8FA"/>
              </a:solidFill>
              <a:latin typeface="Calibri" panose="020F050202020403020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7618" y="1238528"/>
            <a:ext cx="3182795" cy="4717101"/>
          </a:xfrm>
          <a:prstGeom prst="rect">
            <a:avLst/>
          </a:prstGeom>
        </p:spPr>
      </p:pic>
      <p:sp>
        <p:nvSpPr>
          <p:cNvPr id="17" name="Freeform: Shape 7">
            <a:extLst>
              <a:ext uri="{FF2B5EF4-FFF2-40B4-BE49-F238E27FC236}">
                <a16:creationId xmlns:a16="http://schemas.microsoft.com/office/drawing/2014/main" id="{DF3C58E5-27BB-4A54-A953-58A30CF87311}"/>
              </a:ext>
            </a:extLst>
          </p:cNvPr>
          <p:cNvSpPr/>
          <p:nvPr/>
        </p:nvSpPr>
        <p:spPr>
          <a:xfrm>
            <a:off x="489053" y="1647682"/>
            <a:ext cx="3337125" cy="4079979"/>
          </a:xfrm>
          <a:custGeom>
            <a:avLst/>
            <a:gdLst>
              <a:gd name="connsiteX0" fmla="*/ 321751 w 5910192"/>
              <a:gd name="connsiteY0" fmla="*/ 78580 h 5774094"/>
              <a:gd name="connsiteX1" fmla="*/ 1120037 w 5910192"/>
              <a:gd name="connsiteY1" fmla="*/ 107609 h 5774094"/>
              <a:gd name="connsiteX2" fmla="*/ 2644037 w 5910192"/>
              <a:gd name="connsiteY2" fmla="*/ 78580 h 5774094"/>
              <a:gd name="connsiteX3" fmla="*/ 3964837 w 5910192"/>
              <a:gd name="connsiteY3" fmla="*/ 194695 h 5774094"/>
              <a:gd name="connsiteX4" fmla="*/ 5314665 w 5910192"/>
              <a:gd name="connsiteY4" fmla="*/ 165666 h 5774094"/>
              <a:gd name="connsiteX5" fmla="*/ 5837179 w 5910192"/>
              <a:gd name="connsiteY5" fmla="*/ 165666 h 5774094"/>
              <a:gd name="connsiteX6" fmla="*/ 5866208 w 5910192"/>
              <a:gd name="connsiteY6" fmla="*/ 978466 h 5774094"/>
              <a:gd name="connsiteX7" fmla="*/ 5909751 w 5910192"/>
              <a:gd name="connsiteY7" fmla="*/ 1936409 h 5774094"/>
              <a:gd name="connsiteX8" fmla="*/ 5837179 w 5910192"/>
              <a:gd name="connsiteY8" fmla="*/ 3068523 h 5774094"/>
              <a:gd name="connsiteX9" fmla="*/ 5779122 w 5910192"/>
              <a:gd name="connsiteY9" fmla="*/ 3982923 h 5774094"/>
              <a:gd name="connsiteX10" fmla="*/ 5822665 w 5910192"/>
              <a:gd name="connsiteY10" fmla="*/ 4665095 h 5774094"/>
              <a:gd name="connsiteX11" fmla="*/ 5880722 w 5910192"/>
              <a:gd name="connsiteY11" fmla="*/ 5187609 h 5774094"/>
              <a:gd name="connsiteX12" fmla="*/ 5764608 w 5910192"/>
              <a:gd name="connsiteY12" fmla="*/ 5623038 h 5774094"/>
              <a:gd name="connsiteX13" fmla="*/ 5096951 w 5910192"/>
              <a:gd name="connsiteY13" fmla="*/ 5739152 h 5774094"/>
              <a:gd name="connsiteX14" fmla="*/ 3877751 w 5910192"/>
              <a:gd name="connsiteY14" fmla="*/ 5768180 h 5774094"/>
              <a:gd name="connsiteX15" fmla="*/ 2455351 w 5910192"/>
              <a:gd name="connsiteY15" fmla="*/ 5724638 h 5774094"/>
              <a:gd name="connsiteX16" fmla="*/ 916837 w 5910192"/>
              <a:gd name="connsiteY16" fmla="*/ 5724638 h 5774094"/>
              <a:gd name="connsiteX17" fmla="*/ 263694 w 5910192"/>
              <a:gd name="connsiteY17" fmla="*/ 5724638 h 5774094"/>
              <a:gd name="connsiteX18" fmla="*/ 2437 w 5910192"/>
              <a:gd name="connsiteY18" fmla="*/ 5724638 h 5774094"/>
              <a:gd name="connsiteX19" fmla="*/ 133065 w 5910192"/>
              <a:gd name="connsiteY19" fmla="*/ 5056980 h 5774094"/>
              <a:gd name="connsiteX20" fmla="*/ 133065 w 5910192"/>
              <a:gd name="connsiteY20" fmla="*/ 4665095 h 5774094"/>
              <a:gd name="connsiteX21" fmla="*/ 133065 w 5910192"/>
              <a:gd name="connsiteY21" fmla="*/ 4055495 h 5774094"/>
              <a:gd name="connsiteX22" fmla="*/ 176608 w 5910192"/>
              <a:gd name="connsiteY22" fmla="*/ 2966923 h 5774094"/>
              <a:gd name="connsiteX23" fmla="*/ 162094 w 5910192"/>
              <a:gd name="connsiteY23" fmla="*/ 1530009 h 5774094"/>
              <a:gd name="connsiteX24" fmla="*/ 147579 w 5910192"/>
              <a:gd name="connsiteY24" fmla="*/ 615609 h 5774094"/>
              <a:gd name="connsiteX25" fmla="*/ 89522 w 5910192"/>
              <a:gd name="connsiteY25" fmla="*/ 267266 h 5774094"/>
              <a:gd name="connsiteX26" fmla="*/ 89522 w 5910192"/>
              <a:gd name="connsiteY26" fmla="*/ 6009 h 5774094"/>
              <a:gd name="connsiteX27" fmla="*/ 321751 w 5910192"/>
              <a:gd name="connsiteY27" fmla="*/ 78580 h 577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10192" h="5774094">
                <a:moveTo>
                  <a:pt x="321751" y="78580"/>
                </a:moveTo>
                <a:cubicBezTo>
                  <a:pt x="493504" y="95513"/>
                  <a:pt x="732989" y="107609"/>
                  <a:pt x="1120037" y="107609"/>
                </a:cubicBezTo>
                <a:cubicBezTo>
                  <a:pt x="1507085" y="107609"/>
                  <a:pt x="2169904" y="64066"/>
                  <a:pt x="2644037" y="78580"/>
                </a:cubicBezTo>
                <a:cubicBezTo>
                  <a:pt x="3118170" y="93094"/>
                  <a:pt x="3519732" y="180181"/>
                  <a:pt x="3964837" y="194695"/>
                </a:cubicBezTo>
                <a:cubicBezTo>
                  <a:pt x="4409942" y="209209"/>
                  <a:pt x="5002608" y="170504"/>
                  <a:pt x="5314665" y="165666"/>
                </a:cubicBezTo>
                <a:cubicBezTo>
                  <a:pt x="5626722" y="160828"/>
                  <a:pt x="5745255" y="30199"/>
                  <a:pt x="5837179" y="165666"/>
                </a:cubicBezTo>
                <a:cubicBezTo>
                  <a:pt x="5929103" y="301133"/>
                  <a:pt x="5854113" y="683342"/>
                  <a:pt x="5866208" y="978466"/>
                </a:cubicBezTo>
                <a:cubicBezTo>
                  <a:pt x="5878303" y="1273590"/>
                  <a:pt x="5914589" y="1588066"/>
                  <a:pt x="5909751" y="1936409"/>
                </a:cubicBezTo>
                <a:cubicBezTo>
                  <a:pt x="5904913" y="2284752"/>
                  <a:pt x="5858950" y="2727438"/>
                  <a:pt x="5837179" y="3068523"/>
                </a:cubicBezTo>
                <a:cubicBezTo>
                  <a:pt x="5815408" y="3409608"/>
                  <a:pt x="5781541" y="3716828"/>
                  <a:pt x="5779122" y="3982923"/>
                </a:cubicBezTo>
                <a:cubicBezTo>
                  <a:pt x="5776703" y="4249018"/>
                  <a:pt x="5805732" y="4464314"/>
                  <a:pt x="5822665" y="4665095"/>
                </a:cubicBezTo>
                <a:cubicBezTo>
                  <a:pt x="5839598" y="4865876"/>
                  <a:pt x="5890398" y="5027952"/>
                  <a:pt x="5880722" y="5187609"/>
                </a:cubicBezTo>
                <a:cubicBezTo>
                  <a:pt x="5871046" y="5347266"/>
                  <a:pt x="5895236" y="5531114"/>
                  <a:pt x="5764608" y="5623038"/>
                </a:cubicBezTo>
                <a:cubicBezTo>
                  <a:pt x="5633980" y="5714962"/>
                  <a:pt x="5411427" y="5714962"/>
                  <a:pt x="5096951" y="5739152"/>
                </a:cubicBezTo>
                <a:cubicBezTo>
                  <a:pt x="4782475" y="5763342"/>
                  <a:pt x="4318018" y="5770599"/>
                  <a:pt x="3877751" y="5768180"/>
                </a:cubicBezTo>
                <a:cubicBezTo>
                  <a:pt x="3437484" y="5765761"/>
                  <a:pt x="2948837" y="5731895"/>
                  <a:pt x="2455351" y="5724638"/>
                </a:cubicBezTo>
                <a:cubicBezTo>
                  <a:pt x="1961865" y="5717381"/>
                  <a:pt x="916837" y="5724638"/>
                  <a:pt x="916837" y="5724638"/>
                </a:cubicBezTo>
                <a:lnTo>
                  <a:pt x="263694" y="5724638"/>
                </a:lnTo>
                <a:cubicBezTo>
                  <a:pt x="111294" y="5724638"/>
                  <a:pt x="24208" y="5835914"/>
                  <a:pt x="2437" y="5724638"/>
                </a:cubicBezTo>
                <a:cubicBezTo>
                  <a:pt x="-19334" y="5613362"/>
                  <a:pt x="111294" y="5233570"/>
                  <a:pt x="133065" y="5056980"/>
                </a:cubicBezTo>
                <a:cubicBezTo>
                  <a:pt x="154836" y="4880390"/>
                  <a:pt x="133065" y="4665095"/>
                  <a:pt x="133065" y="4665095"/>
                </a:cubicBezTo>
                <a:cubicBezTo>
                  <a:pt x="133065" y="4498181"/>
                  <a:pt x="125808" y="4338524"/>
                  <a:pt x="133065" y="4055495"/>
                </a:cubicBezTo>
                <a:cubicBezTo>
                  <a:pt x="140322" y="3772466"/>
                  <a:pt x="171770" y="3387837"/>
                  <a:pt x="176608" y="2966923"/>
                </a:cubicBezTo>
                <a:cubicBezTo>
                  <a:pt x="181446" y="2546009"/>
                  <a:pt x="166932" y="1921895"/>
                  <a:pt x="162094" y="1530009"/>
                </a:cubicBezTo>
                <a:cubicBezTo>
                  <a:pt x="157256" y="1138123"/>
                  <a:pt x="159674" y="826066"/>
                  <a:pt x="147579" y="615609"/>
                </a:cubicBezTo>
                <a:cubicBezTo>
                  <a:pt x="135484" y="405152"/>
                  <a:pt x="99198" y="368866"/>
                  <a:pt x="89522" y="267266"/>
                </a:cubicBezTo>
                <a:cubicBezTo>
                  <a:pt x="79846" y="165666"/>
                  <a:pt x="50817" y="35038"/>
                  <a:pt x="89522" y="6009"/>
                </a:cubicBezTo>
                <a:cubicBezTo>
                  <a:pt x="128227" y="-23020"/>
                  <a:pt x="149998" y="61647"/>
                  <a:pt x="321751" y="78580"/>
                </a:cubicBezTo>
                <a:close/>
              </a:path>
            </a:pathLst>
          </a:custGeom>
          <a:noFill/>
          <a:ln w="38100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>
              <a:solidFill>
                <a:srgbClr val="009CA8"/>
              </a:solidFill>
              <a:latin typeface="Calibri" panose="020F0502020204030204"/>
            </a:endParaRPr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080914" y="2094871"/>
            <a:ext cx="4701860" cy="857860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მსოფლიოში 1924 წლიდან აღინიშნება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443664" y="3254314"/>
            <a:ext cx="4701860" cy="857860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საქართველოში უკვე მე-14 წელია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080914" y="4413757"/>
            <a:ext cx="4701860" cy="857860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დაზოგვის დღის სიმბოლო - ჭიანჭველა „</a:t>
            </a:r>
            <a:r>
              <a:rPr lang="ka-GE" sz="20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გროვია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695" y="1944823"/>
            <a:ext cx="2599986" cy="3485696"/>
          </a:xfrm>
          <a:prstGeom prst="rect">
            <a:avLst/>
          </a:prstGeom>
        </p:spPr>
      </p:pic>
      <p:pic>
        <p:nvPicPr>
          <p:cNvPr id="22" name="Graphic 26" descr="Piggy Bank">
            <a:extLst>
              <a:ext uri="{FF2B5EF4-FFF2-40B4-BE49-F238E27FC236}">
                <a16:creationId xmlns:a16="http://schemas.microsoft.com/office/drawing/2014/main" id="{4DE0B306-ADFC-5B45-DFD4-A78BB0C4AA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2944336" y="432781"/>
            <a:ext cx="914281" cy="914281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918420" y="478463"/>
            <a:ext cx="10514231" cy="98813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დაზოგვის </a:t>
            </a:r>
            <a:r>
              <a:rPr lang="ka-GE" sz="28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მსოფლიო</a:t>
            </a:r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დღე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26" y="6371546"/>
            <a:ext cx="1051160" cy="386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4798" y="6215241"/>
            <a:ext cx="447696" cy="6614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23" y="6245224"/>
            <a:ext cx="11413766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05" y="6266128"/>
            <a:ext cx="847075" cy="6117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1959" y="447"/>
            <a:ext cx="567639" cy="1161574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000" dirty="0">
              <a:solidFill>
                <a:srgbClr val="009CA8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1771" y="365525"/>
            <a:ext cx="513853" cy="510005"/>
          </a:xfrm>
        </p:spPr>
        <p:txBody>
          <a:bodyPr/>
          <a:lstStyle/>
          <a:p>
            <a:pPr algn="ctr" defTabSz="914309">
              <a:defRPr/>
            </a:pPr>
            <a:fld id="{62143304-E41A-40AF-92E9-EBFC32EEEA57}" type="slidenum">
              <a:rPr lang="en-US" sz="2000">
                <a:solidFill>
                  <a:srgbClr val="F5F8FA"/>
                </a:solidFill>
                <a:latin typeface="Calibri" panose="020F0502020204030204"/>
              </a:rPr>
              <a:pPr algn="ctr" defTabSz="914309">
                <a:defRPr/>
              </a:pPr>
              <a:t>7</a:t>
            </a:fld>
            <a:endParaRPr lang="en-US" sz="2000" dirty="0">
              <a:solidFill>
                <a:srgbClr val="F5F8FA"/>
              </a:solidFill>
              <a:latin typeface="Calibri" panose="020F050202020403020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0786" y="2124334"/>
            <a:ext cx="5284553" cy="3076623"/>
          </a:xfrm>
          <a:prstGeom prst="rect">
            <a:avLst/>
          </a:prstGeom>
        </p:spPr>
      </p:pic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25263" y="1904816"/>
          <a:ext cx="4216989" cy="6584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6989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453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b="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აკონტროლებს</a:t>
                      </a:r>
                      <a:r>
                        <a:rPr lang="ka-GE" sz="2000" b="0" baseline="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ბანკებს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714" marB="45714"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24311" y="2890337"/>
          <a:ext cx="4217941" cy="7010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7941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70094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ფასები ძალიან ხშირად და მკვეთრად არ იცვლებოდეს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714" marB="45714"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6054" y="2845684"/>
            <a:ext cx="2623862" cy="774012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buClr>
                <a:srgbClr val="FF9D00"/>
              </a:buClr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ფასების სტაბილურობა</a:t>
            </a:r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24563" y="1857051"/>
            <a:ext cx="2623862" cy="774012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buClr>
                <a:srgbClr val="FF9D00"/>
              </a:buClr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„მსაჯი“</a:t>
            </a:r>
          </a:p>
        </p:txBody>
      </p:sp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25263" y="3870700"/>
          <a:ext cx="4216989" cy="7010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6989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70094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ეროვნული ვალუტის - ლარის გამოშვება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714" marB="45714"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24311" y="4853587"/>
          <a:ext cx="4217941" cy="6584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7941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453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err="1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ფინედუ</a:t>
                      </a:r>
                      <a:r>
                        <a:rPr lang="en-US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</a:t>
                      </a: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www.finedu.gov.ge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714" marB="45714"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sp>
        <p:nvSpPr>
          <p:cNvPr id="2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6054" y="4808933"/>
            <a:ext cx="2623862" cy="774012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buClr>
                <a:srgbClr val="FF9D00"/>
              </a:buClr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ფინანსური განათლება</a:t>
            </a:r>
          </a:p>
        </p:txBody>
      </p:sp>
      <p:sp>
        <p:nvSpPr>
          <p:cNvPr id="2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24563" y="3822936"/>
            <a:ext cx="2623862" cy="774012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buClr>
                <a:srgbClr val="FF9D00"/>
              </a:buClr>
              <a:defRPr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ფულის გამოშვება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068" y="1688201"/>
            <a:ext cx="806344" cy="9089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822" y="2816390"/>
            <a:ext cx="674396" cy="7330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clrChange>
              <a:clrFrom>
                <a:srgbClr val="EEF4F4"/>
              </a:clrFrom>
              <a:clrTo>
                <a:srgbClr val="EEF4F4">
                  <a:alpha val="0"/>
                </a:srgbClr>
              </a:clrTo>
            </a:clrChange>
          </a:blip>
          <a:stretch>
            <a:fillRect/>
          </a:stretch>
        </p:blipFill>
        <p:spPr>
          <a:xfrm rot="20075751">
            <a:off x="329918" y="3846557"/>
            <a:ext cx="932238" cy="58438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868" y="4748912"/>
            <a:ext cx="668034" cy="7010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2236291" y="620527"/>
            <a:ext cx="447696" cy="661438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918420" y="478463"/>
            <a:ext cx="10514231" cy="98813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ka-GE" sz="28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ეროვნული ბანკი </a:t>
            </a:r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ქვეყნის მთავარი ბანკი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26" y="6371546"/>
            <a:ext cx="1051160" cy="386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4798" y="6215241"/>
            <a:ext cx="447696" cy="6614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23" y="6245224"/>
            <a:ext cx="11413766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05" y="6266128"/>
            <a:ext cx="847075" cy="6117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1959" y="447"/>
            <a:ext cx="567639" cy="1161574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000" dirty="0">
              <a:solidFill>
                <a:srgbClr val="009CA8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1771" y="365525"/>
            <a:ext cx="513853" cy="510005"/>
          </a:xfrm>
        </p:spPr>
        <p:txBody>
          <a:bodyPr/>
          <a:lstStyle/>
          <a:p>
            <a:pPr algn="ctr" defTabSz="914309">
              <a:defRPr/>
            </a:pPr>
            <a:fld id="{62143304-E41A-40AF-92E9-EBFC32EEEA57}" type="slidenum">
              <a:rPr lang="en-US" sz="2000">
                <a:solidFill>
                  <a:srgbClr val="F5F8FA"/>
                </a:solidFill>
                <a:latin typeface="Calibri" panose="020F0502020204030204"/>
              </a:rPr>
              <a:pPr algn="ctr" defTabSz="914309">
                <a:defRPr/>
              </a:pPr>
              <a:t>8</a:t>
            </a:fld>
            <a:endParaRPr lang="en-US" sz="2000" dirty="0">
              <a:solidFill>
                <a:srgbClr val="F5F8FA"/>
              </a:solidFill>
              <a:latin typeface="Calibri" panose="020F0502020204030204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18420" y="478463"/>
            <a:ext cx="10514231" cy="98813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ლარი </a:t>
            </a:r>
            <a:r>
              <a:rPr lang="ka-GE" sz="28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წლისაა!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15" y="1494668"/>
            <a:ext cx="5517215" cy="367724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DE6FD4A-BB6A-4248-9930-073660F6C8FF}"/>
              </a:ext>
            </a:extLst>
          </p:cNvPr>
          <p:cNvSpPr/>
          <p:nvPr/>
        </p:nvSpPr>
        <p:spPr>
          <a:xfrm>
            <a:off x="2826910" y="5519193"/>
            <a:ext cx="6548694" cy="539992"/>
          </a:xfrm>
          <a:prstGeom prst="rect">
            <a:avLst/>
          </a:prstGeom>
          <a:solidFill>
            <a:srgbClr val="F5F8FA"/>
          </a:solidFill>
          <a:ln w="38100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ახლა, ერთად გავაცოცხლოთ ლარის ისტორია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05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26" y="6371546"/>
            <a:ext cx="1051160" cy="386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4798" y="6215241"/>
            <a:ext cx="447696" cy="6614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23" y="6245224"/>
            <a:ext cx="11413766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05" y="6266128"/>
            <a:ext cx="847075" cy="6117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1959" y="447"/>
            <a:ext cx="567639" cy="1161574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000" dirty="0">
              <a:solidFill>
                <a:srgbClr val="F5F8FA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1771" y="365525"/>
            <a:ext cx="513853" cy="510005"/>
          </a:xfrm>
        </p:spPr>
        <p:txBody>
          <a:bodyPr/>
          <a:lstStyle/>
          <a:p>
            <a:pPr algn="ctr" defTabSz="914309">
              <a:defRPr/>
            </a:pPr>
            <a:fld id="{62143304-E41A-40AF-92E9-EBFC32EEEA57}" type="slidenum">
              <a:rPr lang="en-US" sz="2000">
                <a:solidFill>
                  <a:srgbClr val="F5F8FA"/>
                </a:solidFill>
                <a:latin typeface="Calibri" panose="020F0502020204030204"/>
              </a:rPr>
              <a:pPr algn="ctr" defTabSz="914309">
                <a:defRPr/>
              </a:pPr>
              <a:t>9</a:t>
            </a:fld>
            <a:endParaRPr lang="en-US" sz="2000" dirty="0">
              <a:solidFill>
                <a:srgbClr val="F5F8FA"/>
              </a:solidFill>
              <a:latin typeface="Calibri" panose="020F0502020204030204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72034" y="2564904"/>
            <a:ext cx="5667152" cy="1788699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09"/>
            <a:r>
              <a:rPr lang="ka-GE" sz="40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ლარის ისტორიის ბარათები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4916" y="912389"/>
            <a:ext cx="3656843" cy="24417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4916" y="3576030"/>
            <a:ext cx="3651030" cy="244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BG">
      <a:dk1>
        <a:srgbClr val="0C0C0C"/>
      </a:dk1>
      <a:lt1>
        <a:srgbClr val="FFFFFF"/>
      </a:lt1>
      <a:dk2>
        <a:srgbClr val="595959"/>
      </a:dk2>
      <a:lt2>
        <a:srgbClr val="EEECE1"/>
      </a:lt2>
      <a:accent1>
        <a:srgbClr val="FFC000"/>
      </a:accent1>
      <a:accent2>
        <a:srgbClr val="DFBD4A"/>
      </a:accent2>
      <a:accent3>
        <a:srgbClr val="0070C0"/>
      </a:accent3>
      <a:accent4>
        <a:srgbClr val="8064A2"/>
      </a:accent4>
      <a:accent5>
        <a:srgbClr val="00B050"/>
      </a:accent5>
      <a:accent6>
        <a:srgbClr val="FFCC66"/>
      </a:accent6>
      <a:hlink>
        <a:srgbClr val="FFFFFF"/>
      </a:hlink>
      <a:folHlink>
        <a:srgbClr val="800080"/>
      </a:folHlink>
    </a:clrScheme>
    <a:fontScheme name="NBG">
      <a:majorFont>
        <a:latin typeface="Roboto Geo Mt"/>
        <a:ea typeface=""/>
        <a:cs typeface=""/>
      </a:majorFont>
      <a:minorFont>
        <a:latin typeface="roboto Geo nusx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2000" b="1" dirty="0" smtClean="0">
            <a:solidFill>
              <a:schemeClr val="tx1">
                <a:lumMod val="65000"/>
                <a:lumOff val="35000"/>
              </a:schemeClr>
            </a:solidFill>
            <a:latin typeface="Roboto _GEO Mt" panose="02000000000000000000" pitchFamily="2" charset="0"/>
            <a:ea typeface="Roboto _GEO Mt" panose="02000000000000000000" pitchFamily="2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1YWIwMjdlMy05N2Y1LTRmMmItYjI0Mi0xODlmODRmMWJmZmUiIG9yaWdpbj0idXNlclNlbGVjdGVkIiAvPjxVc2VyTmFtZT5TRUJcdGd1amFiaWR6ZTwvVXNlck5hbWU+PERhdGVUaW1lPjEwLzI1LzIwMjMgMzowMDoxMCBQTTwvRGF0ZVRpbWU+PExhYmVsU3RyaW5nPlRoaXMgaXRlbSBoYXMgbm8gY2xhc3NpZmljYXRpb248L0xhYmVsU3RyaW5nPjwvaXRlbT48L2xhYmVsSGlzdG9yeT4=</Value>
</WrappedLabelHistory>
</file>

<file path=customXml/item2.xml><?xml version="1.0" encoding="utf-8"?>
<sisl xmlns:xsd="http://www.w3.org/2001/XMLSchema" xmlns:xsi="http://www.w3.org/2001/XMLSchema-instance" xmlns="http://www.boldonjames.com/2008/01/sie/internal/label" sislVersion="0" policy="5ab027e3-97f5-4f2b-b242-189f84f1bffe" origin="userSelected"/>
</file>

<file path=customXml/itemProps1.xml><?xml version="1.0" encoding="utf-8"?>
<ds:datastoreItem xmlns:ds="http://schemas.openxmlformats.org/officeDocument/2006/customXml" ds:itemID="{C8D692E4-AF86-4135-8EAE-BBAB118EEF63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CC7E7BCD-A328-4A32-8C55-A0E026021D3E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729</Words>
  <Application>Microsoft Office PowerPoint</Application>
  <PresentationFormat>Custom</PresentationFormat>
  <Paragraphs>200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Calibri</vt:lpstr>
      <vt:lpstr>Calibri Light</vt:lpstr>
      <vt:lpstr>Helvetica Neue LT GEO 65 Medium</vt:lpstr>
      <vt:lpstr>Roboto</vt:lpstr>
      <vt:lpstr>Roboto _GEO Mt</vt:lpstr>
      <vt:lpstr>Roboto _GEO Nus</vt:lpstr>
      <vt:lpstr>Roboto Geo Mt</vt:lpstr>
      <vt:lpstr>roboto Geo nusx</vt:lpstr>
      <vt:lpstr>Times New Roman</vt:lpstr>
      <vt:lpstr>Wingdings</vt:lpstr>
      <vt:lpstr>Office Theme</vt:lpstr>
      <vt:lpstr>1_Office Theme</vt:lpstr>
      <vt:lpstr>PowerPoint Presentation</vt:lpstr>
      <vt:lpstr>დღის წესრიგი</vt:lpstr>
      <vt:lpstr>მოიწვიე ფინედუ კლასში</vt:lpstr>
      <vt:lpstr>გაკვეთილის დაგეგმვა</vt:lpstr>
      <vt:lpstr>საგანმანათლებლო მასალები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Skhiladze</dc:creator>
  <cp:lastModifiedBy>Tinatin Gujabidze</cp:lastModifiedBy>
  <cp:revision>103</cp:revision>
  <dcterms:created xsi:type="dcterms:W3CDTF">2021-03-25T12:52:29Z</dcterms:created>
  <dcterms:modified xsi:type="dcterms:W3CDTF">2025-09-23T11:39:36Z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12c49610-2604-4716-807d-9229c96b8e44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aiC3jAUd7+5fyPWptGq95Lt6Qcut82e1</vt:lpwstr>
  </property>
  <property fmtid="{D5CDD505-2E9C-101B-9397-08002B2CF9AE}" pid="6" name="bjLabelHistoryID">
    <vt:lpwstr>{C8D692E4-AF86-4135-8EAE-BBAB118EEF63}</vt:lpwstr>
  </property>
</Properties>
</file>